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095" autoAdjust="0"/>
  </p:normalViewPr>
  <p:slideViewPr>
    <p:cSldViewPr>
      <p:cViewPr varScale="1">
        <p:scale>
          <a:sx n="58" d="100"/>
          <a:sy n="58" d="100"/>
        </p:scale>
        <p:origin x="233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Knowledge Capture with Word Processors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/>
            <a:t>Document-centric</a:t>
          </a:r>
          <a:r>
            <a:rPr lang="tr-TR" sz="1400" b="1" dirty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Knowledge Capture with Modelling Tools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/>
            <a:t>Model-centric</a:t>
          </a:r>
          <a:r>
            <a:rPr lang="tr-TR" sz="1400" b="1" dirty="0"/>
            <a:t>, </a:t>
          </a:r>
          <a:r>
            <a:rPr lang="en-US" sz="1400" b="1" dirty="0"/>
            <a:t>Structural and formal</a:t>
          </a:r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/>
            <a:t>Seamless Knowledge Capture with ModelWriter</a:t>
          </a:r>
          <a:endParaRPr lang="tr-TR" sz="1800" b="1" dirty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/>
            <a:t>ModelWriter as integrated product</a:t>
          </a:r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/>
            <a:t>Technical Documents</a:t>
          </a:r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/>
            <a:t>Natural Language</a:t>
          </a:r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/>
            <a:t>Modelling and Model Reasoning tools (= “Model” part), </a:t>
          </a:r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/>
            <a:t>and keeps both views seamlessly synchronized with each other.</a:t>
          </a:r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/>
            <a:t>Requirement</a:t>
          </a:r>
          <a:r>
            <a:rPr lang="tr-TR" sz="1400" b="1" noProof="0" dirty="0"/>
            <a:t>s, </a:t>
          </a:r>
          <a:r>
            <a:rPr lang="en-US" sz="1400" b="1" noProof="0" dirty="0"/>
            <a:t>Specifications</a:t>
          </a:r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/>
            <a:t>Very Informal ones (mind maps, text tables, spreadsheets)</a:t>
          </a:r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/>
            <a:t>Formal ones (UML, </a:t>
          </a:r>
          <a:r>
            <a:rPr lang="en-US" sz="1400" b="1" noProof="0" dirty="0" err="1"/>
            <a:t>SysML</a:t>
          </a:r>
          <a:r>
            <a:rPr lang="en-US" sz="1400" b="1" noProof="0" dirty="0"/>
            <a:t>, </a:t>
          </a:r>
          <a:r>
            <a:rPr lang="tr-TR" sz="1400" b="1" noProof="0" dirty="0"/>
            <a:t>EMF, BPMN …</a:t>
          </a:r>
          <a:r>
            <a:rPr lang="en-US" sz="1400" b="1" noProof="0" dirty="0"/>
            <a:t>)</a:t>
          </a:r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/>
            <a:t>Semantic Parser &amp; Annotator (=</a:t>
          </a:r>
          <a:r>
            <a:rPr lang="tr-TR" sz="1400" b="1" dirty="0"/>
            <a:t> </a:t>
          </a:r>
          <a:r>
            <a:rPr lang="en-US" sz="1400" b="1" dirty="0"/>
            <a:t>“Writer” part)</a:t>
          </a:r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8552BC42-36EF-4B7E-B3DC-C7BB87EF48F9}">
      <dgm:prSet phldrT="[Text]" custT="1"/>
      <dgm:spPr/>
      <dgm:t>
        <a:bodyPr/>
        <a:lstStyle/>
        <a:p>
          <a:r>
            <a:rPr lang="en-US" sz="1400" b="1" noProof="0" dirty="0"/>
            <a:t>Architectural Design Documents, 3D Design Models …</a:t>
          </a:r>
        </a:p>
      </dgm:t>
    </dgm:pt>
    <dgm:pt modelId="{9BB424D3-62B4-4A24-A776-D8382272E4AB}" type="parTrans" cxnId="{E3392966-2F6E-42EC-9192-F90402CA1824}">
      <dgm:prSet/>
      <dgm:spPr/>
      <dgm:t>
        <a:bodyPr/>
        <a:lstStyle/>
        <a:p>
          <a:endParaRPr lang="en-US"/>
        </a:p>
      </dgm:t>
    </dgm:pt>
    <dgm:pt modelId="{69AC15D2-9D27-4C0E-933D-AD0AEA1A8705}" type="sibTrans" cxnId="{E3392966-2F6E-42EC-9192-F90402CA1824}">
      <dgm:prSet/>
      <dgm:spPr/>
      <dgm:t>
        <a:bodyPr/>
        <a:lstStyle/>
        <a:p>
          <a:endParaRPr lang="en-US"/>
        </a:p>
      </dgm:t>
    </dgm:pt>
    <dgm:pt modelId="{6E47AB7A-1B2E-4752-8A4C-310E17731C13}">
      <dgm:prSet phldrT="[Text]" custT="1"/>
      <dgm:spPr/>
      <dgm:t>
        <a:bodyPr/>
        <a:lstStyle/>
        <a:p>
          <a:r>
            <a:rPr lang="en-US" sz="1400" b="1" noProof="0" dirty="0"/>
            <a:t>Program files</a:t>
          </a:r>
        </a:p>
      </dgm:t>
    </dgm:pt>
    <dgm:pt modelId="{7309C39F-1464-42B3-9675-A086D86ACCCE}" type="parTrans" cxnId="{B6CA8086-5480-45C8-944B-CF10D27CF93C}">
      <dgm:prSet/>
      <dgm:spPr/>
      <dgm:t>
        <a:bodyPr/>
        <a:lstStyle/>
        <a:p>
          <a:endParaRPr lang="en-US"/>
        </a:p>
      </dgm:t>
    </dgm:pt>
    <dgm:pt modelId="{C7DECF6A-5190-4569-AB7F-82E9CB80CEE8}" type="sibTrans" cxnId="{B6CA8086-5480-45C8-944B-CF10D27CF93C}">
      <dgm:prSet/>
      <dgm:spPr/>
      <dgm:t>
        <a:bodyPr/>
        <a:lstStyle/>
        <a:p>
          <a:endParaRPr lang="en-US"/>
        </a:p>
      </dgm:t>
    </dgm:pt>
    <dgm:pt modelId="{439908EB-A4AB-4722-9C46-79DF9E787B67}">
      <dgm:prSet phldrT="[Text]" custT="1"/>
      <dgm:spPr/>
      <dgm:t>
        <a:bodyPr/>
        <a:lstStyle/>
        <a:p>
          <a:r>
            <a:rPr lang="en-US" sz="1400" b="1" noProof="0" dirty="0"/>
            <a:t>No formal semantics</a:t>
          </a:r>
        </a:p>
      </dgm:t>
    </dgm:pt>
    <dgm:pt modelId="{0FA1B7C1-CE75-4F53-8B3F-85FFBD2572D0}" type="parTrans" cxnId="{D1B261BE-E3C5-4749-8C50-76C2C1339047}">
      <dgm:prSet/>
      <dgm:spPr/>
      <dgm:t>
        <a:bodyPr/>
        <a:lstStyle/>
        <a:p>
          <a:endParaRPr lang="en-US"/>
        </a:p>
      </dgm:t>
    </dgm:pt>
    <dgm:pt modelId="{120780DE-49B6-4158-A5DE-A214131E7BBE}" type="sibTrans" cxnId="{D1B261BE-E3C5-4749-8C50-76C2C1339047}">
      <dgm:prSet/>
      <dgm:spPr/>
      <dgm:t>
        <a:bodyPr/>
        <a:lstStyle/>
        <a:p>
          <a:endParaRPr lang="en-US"/>
        </a:p>
      </dgm:t>
    </dgm:pt>
    <dgm:pt modelId="{9E39B384-1C60-4B2F-A349-1C55B4E42F2A}">
      <dgm:prSet phldrT="[Text]" custT="1"/>
      <dgm:spPr/>
      <dgm:t>
        <a:bodyPr/>
        <a:lstStyle/>
        <a:p>
          <a:r>
            <a:rPr lang="en-US" sz="1400" b="1" noProof="0" dirty="0"/>
            <a:t>Abstract Syntax Tree of Programs</a:t>
          </a:r>
        </a:p>
      </dgm:t>
    </dgm:pt>
    <dgm:pt modelId="{A9FC6C30-A4D0-4F1B-A52B-E5E47610880E}" type="parTrans" cxnId="{AA63AFB6-F58C-423D-AAF3-B4E03FA1D05B}">
      <dgm:prSet/>
      <dgm:spPr/>
      <dgm:t>
        <a:bodyPr/>
        <a:lstStyle/>
        <a:p>
          <a:endParaRPr lang="en-US"/>
        </a:p>
      </dgm:t>
    </dgm:pt>
    <dgm:pt modelId="{C2AC453F-315B-4221-9DBB-33FE4C165806}" type="sibTrans" cxnId="{AA63AFB6-F58C-423D-AAF3-B4E03FA1D05B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B98BCD4-332E-4BE0-8D27-DF38710943CF}" type="pres">
      <dgm:prSet presAssocID="{9B7A818F-5D3F-409C-9E29-ABDE07DE0715}" presName="gear1srcNode" presStyleLbl="node1" presStyleIdx="0" presStyleCnt="3"/>
      <dgm:spPr/>
    </dgm:pt>
    <dgm:pt modelId="{3B81BBB3-50ED-432F-AC8B-AA8BFBEDD012}" type="pres">
      <dgm:prSet presAssocID="{9B7A818F-5D3F-409C-9E29-ABDE07DE0715}" presName="gear1dstNode" presStyleLbl="node1" presStyleIdx="0" presStyleCnt="3"/>
      <dgm:spPr/>
    </dgm:pt>
    <dgm:pt modelId="{26EF0600-9196-47C0-98E5-605DC30FA4D5}" type="pres">
      <dgm:prSet presAssocID="{9B7A818F-5D3F-409C-9E29-ABDE07DE0715}" presName="gear1ch" presStyleLbl="fgAcc1" presStyleIdx="0" presStyleCnt="3" custScaleX="257780" custScaleY="91255" custLinFactNeighborX="6506" custLinFactNeighborY="-5694">
        <dgm:presLayoutVars>
          <dgm:chMax val="0"/>
          <dgm:bulletEnabled val="1"/>
        </dgm:presLayoutVars>
      </dgm:prSet>
      <dgm:spPr/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AF2B7F3-4ED4-45D5-AA15-42E23D37C06E}" type="pres">
      <dgm:prSet presAssocID="{A50FE504-1104-4E3E-96EE-82E0DF0B2B54}" presName="gear2srcNode" presStyleLbl="node1" presStyleIdx="1" presStyleCnt="3"/>
      <dgm:spPr/>
    </dgm:pt>
    <dgm:pt modelId="{8101CAE7-5753-45BB-BC8E-0FD7D012E3FC}" type="pres">
      <dgm:prSet presAssocID="{A50FE504-1104-4E3E-96EE-82E0DF0B2B54}" presName="gear2dstNode" presStyleLbl="node1" presStyleIdx="1" presStyleCnt="3"/>
      <dgm:spPr/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</dgm:pt>
    <dgm:pt modelId="{27E6C6B7-CE4B-49CD-A3EF-C5C090915757}" type="pres">
      <dgm:prSet presAssocID="{FF4AB757-4713-47A3-BB7B-067EDDCA996E}" presName="gear3" presStyleLbl="node1" presStyleIdx="2" presStyleCnt="3"/>
      <dgm:spPr/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EF58C8-2887-4489-8F22-57FFE7EC3459}" type="pres">
      <dgm:prSet presAssocID="{FF4AB757-4713-47A3-BB7B-067EDDCA996E}" presName="gear3srcNode" presStyleLbl="node1" presStyleIdx="2" presStyleCnt="3"/>
      <dgm:spPr/>
    </dgm:pt>
    <dgm:pt modelId="{9CB90C72-736D-484E-8028-BCA11B466390}" type="pres">
      <dgm:prSet presAssocID="{FF4AB757-4713-47A3-BB7B-067EDDCA996E}" presName="gear3dstNode" presStyleLbl="node1" presStyleIdx="2" presStyleCnt="3"/>
      <dgm:spPr/>
    </dgm:pt>
    <dgm:pt modelId="{8E649EA4-DED8-4E90-A4CC-37AC9C36FCE9}" type="pres">
      <dgm:prSet presAssocID="{FF4AB757-4713-47A3-BB7B-067EDDCA996E}" presName="gear3ch" presStyleLbl="fgAcc1" presStyleIdx="2" presStyleCnt="3" custScaleX="141168" custScaleY="166309" custLinFactNeighborX="38250" custLinFactNeighborY="-16889">
        <dgm:presLayoutVars>
          <dgm:chMax val="0"/>
          <dgm:bulletEnabled val="1"/>
        </dgm:presLayoutVars>
      </dgm:prSet>
      <dgm:spPr/>
    </dgm:pt>
    <dgm:pt modelId="{E0A5D0BE-B61D-4E35-86D1-CBBFACE3784E}" type="pres">
      <dgm:prSet presAssocID="{E4F370DE-48A1-45C7-83C3-BFB86AD09081}" presName="connector1" presStyleLbl="sibTrans2D1" presStyleIdx="0" presStyleCnt="3"/>
      <dgm:spPr/>
    </dgm:pt>
    <dgm:pt modelId="{9A97F835-F55A-4F8E-B807-A75468149F48}" type="pres">
      <dgm:prSet presAssocID="{06E2E3DF-F316-49D9-A67B-AA423B01443A}" presName="connector2" presStyleLbl="sibTrans2D1" presStyleIdx="1" presStyleCnt="3"/>
      <dgm:spPr/>
    </dgm:pt>
    <dgm:pt modelId="{F5FFFA7E-3A0F-4BFF-8486-3359B31C434D}" type="pres">
      <dgm:prSet presAssocID="{A5D563C2-43A8-4608-9C63-4628E8D4B277}" presName="connector3" presStyleLbl="sibTrans2D1" presStyleIdx="2" presStyleCnt="3"/>
      <dgm:spPr/>
    </dgm:pt>
  </dgm:ptLst>
  <dgm:cxnLst>
    <dgm:cxn modelId="{15DBCD9F-3BC3-4A8D-90B4-C16E636126C6}" type="presOf" srcId="{9E39B384-1C60-4B2F-A349-1C55B4E42F2A}" destId="{8E649EA4-DED8-4E90-A4CC-37AC9C36FCE9}" srcOrd="0" destOrd="4" presId="urn:microsoft.com/office/officeart/2005/8/layout/gear1"/>
    <dgm:cxn modelId="{E3392966-2F6E-42EC-9192-F90402CA1824}" srcId="{FF4AB757-4713-47A3-BB7B-067EDDCA996E}" destId="{8552BC42-36EF-4B7E-B3DC-C7BB87EF48F9}" srcOrd="3" destOrd="0" parTransId="{9BB424D3-62B4-4A24-A776-D8382272E4AB}" sibTransId="{69AC15D2-9D27-4C0E-933D-AD0AEA1A8705}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D1B261BE-E3C5-4749-8C50-76C2C1339047}" srcId="{A50FE504-1104-4E3E-96EE-82E0DF0B2B54}" destId="{439908EB-A4AB-4722-9C46-79DF9E787B67}" srcOrd="5" destOrd="0" parTransId="{0FA1B7C1-CE75-4F53-8B3F-85FFBD2572D0}" sibTransId="{120780DE-49B6-4158-A5DE-A214131E7BBE}"/>
    <dgm:cxn modelId="{BC2C80FE-9E1E-4194-B176-A520AF7E8408}" type="presOf" srcId="{439908EB-A4AB-4722-9C46-79DF9E787B67}" destId="{6048E966-8AF5-4D74-BECA-C89D713841E6}" srcOrd="0" destOrd="5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AA63AFB6-F58C-423D-AAF3-B4E03FA1D05B}" srcId="{FF4AB757-4713-47A3-BB7B-067EDDCA996E}" destId="{9E39B384-1C60-4B2F-A349-1C55B4E42F2A}" srcOrd="4" destOrd="0" parTransId="{A9FC6C30-A4D0-4F1B-A52B-E5E47610880E}" sibTransId="{C2AC453F-315B-4221-9DBB-33FE4C165806}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B6CA8086-5480-45C8-944B-CF10D27CF93C}" srcId="{A50FE504-1104-4E3E-96EE-82E0DF0B2B54}" destId="{6E47AB7A-1B2E-4752-8A4C-310E17731C13}" srcOrd="6" destOrd="0" parTransId="{7309C39F-1464-42B3-9675-A086D86ACCCE}" sibTransId="{C7DECF6A-5190-4569-AB7F-82E9CB80CEE8}"/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6527F6AE-E45A-4F95-A179-53B793529868}" type="presOf" srcId="{8552BC42-36EF-4B7E-B3DC-C7BB87EF48F9}" destId="{8E649EA4-DED8-4E90-A4CC-37AC9C36FCE9}" srcOrd="0" destOrd="3" presId="urn:microsoft.com/office/officeart/2005/8/layout/gear1"/>
    <dgm:cxn modelId="{7A4A7F4A-2391-4AD8-879E-C4E35ACB95D2}" type="presOf" srcId="{6E47AB7A-1B2E-4752-8A4C-310E17731C13}" destId="{6048E966-8AF5-4D74-BECA-C89D713841E6}" srcOrd="0" destOrd="6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/>
            <a:t>Ferhat</a:t>
          </a:r>
          <a:r>
            <a:rPr lang="tr-TR" sz="1800" b="1" baseline="0" dirty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2"/>
      <dgm:spPr/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2"/>
      <dgm:spPr/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/>
            <a:t>Prof. Hans Vangheluwe (Chair)</a:t>
          </a:r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/>
            <a:t>D</a:t>
          </a:r>
          <a:r>
            <a:rPr lang="en-US" sz="1800" b="1" dirty="0"/>
            <a:t>r. Anne Monceaux (MC)</a:t>
          </a:r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en-US" sz="2000" b="1" dirty="0"/>
            <a:t>MPM4CPS</a:t>
          </a:r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en-US" sz="1800" b="1" dirty="0"/>
            <a:t>Ferhat Erata (MC)</a:t>
          </a:r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3"/>
      <dgm:spPr/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3"/>
      <dgm:spPr/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</dgm:pt>
    <dgm:pt modelId="{4E48F8CC-5CEB-4107-AC48-3DC7A4B0A050}" type="pres">
      <dgm:prSet presAssocID="{00703610-52B9-4FB5-B775-3790B9F75948}" presName="Name56" presStyleLbl="parChTrans1D2" presStyleIdx="2" presStyleCnt="3"/>
      <dgm:spPr/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/>
            <a:t>Semantic </a:t>
          </a:r>
          <a:r>
            <a:rPr lang="tr-TR" baseline="0" dirty="0" err="1"/>
            <a:t>Parser</a:t>
          </a:r>
          <a:r>
            <a:rPr lang="en-US" baseline="0" dirty="0"/>
            <a:t> &amp; Annotator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/>
            <a:t>B</a:t>
          </a:r>
          <a:r>
            <a:rPr lang="en-US" baseline="0" dirty="0"/>
            <a:t>i-directional sync</a:t>
          </a:r>
          <a:r>
            <a:rPr lang="tr-TR" baseline="0" dirty="0"/>
            <a:t>hronization</a:t>
          </a:r>
          <a:r>
            <a:rPr lang="en-US" baseline="0" dirty="0"/>
            <a:t> mechanism between KB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/>
            <a:t>A complete “ModelWriter” tool integrating of all these in a consistent </a:t>
          </a:r>
          <a:r>
            <a:rPr lang="tr-TR" dirty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/>
            <a:t>S</a:t>
          </a:r>
          <a:r>
            <a:rPr lang="en-US" baseline="0" dirty="0" err="1"/>
            <a:t>ync</a:t>
          </a:r>
          <a:r>
            <a:rPr lang="tr-TR" baseline="0" dirty="0"/>
            <a:t>hronization</a:t>
          </a:r>
          <a:r>
            <a:rPr lang="en-US" baseline="0" dirty="0"/>
            <a:t>  mechanism between texts</a:t>
          </a:r>
          <a:r>
            <a:rPr lang="tr-TR" baseline="0" dirty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/>
            <a:t>bi-directional transformation between text and formal knowledge (KB)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err="1"/>
            <a:t>Consistency</a:t>
          </a:r>
          <a:r>
            <a:rPr lang="tr-TR" baseline="0" dirty="0"/>
            <a:t> </a:t>
          </a:r>
          <a:r>
            <a:rPr lang="en-US" baseline="0" dirty="0"/>
            <a:t>checking and reasoning support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err="1"/>
            <a:t>Configuration</a:t>
          </a:r>
          <a:r>
            <a:rPr lang="tr-TR" dirty="0"/>
            <a:t>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87DDD82C-84C8-4EFB-87D7-191E6F74ED22}">
      <dgm:prSet/>
      <dgm:spPr/>
      <dgm:t>
        <a:bodyPr/>
        <a:lstStyle/>
        <a:p>
          <a:pPr rtl="0"/>
          <a:r>
            <a:rPr lang="en-US" dirty="0"/>
            <a:t>Ergonomics</a:t>
          </a:r>
        </a:p>
      </dgm:t>
    </dgm:pt>
    <dgm:pt modelId="{958645A8-2B79-4DA0-9E8C-4646291D21FE}" type="parTrans" cxnId="{7A074137-09E6-4017-9DF9-AF3C25E1876A}">
      <dgm:prSet/>
      <dgm:spPr/>
      <dgm:t>
        <a:bodyPr/>
        <a:lstStyle/>
        <a:p>
          <a:endParaRPr lang="en-US"/>
        </a:p>
      </dgm:t>
    </dgm:pt>
    <dgm:pt modelId="{A7F14F78-8410-457F-A0AE-DC001525E150}" type="sibTrans" cxnId="{7A074137-09E6-4017-9DF9-AF3C25E1876A}">
      <dgm:prSet/>
      <dgm:spPr/>
      <dgm:t>
        <a:bodyPr/>
        <a:lstStyle/>
        <a:p>
          <a:endParaRPr lang="en-US"/>
        </a:p>
      </dgm:t>
    </dgm:pt>
    <dgm:pt modelId="{8691186D-E928-4731-9A44-6904760D8D45}">
      <dgm:prSet/>
      <dgm:spPr/>
      <dgm:t>
        <a:bodyPr/>
        <a:lstStyle/>
        <a:p>
          <a:r>
            <a:rPr lang="en-US" dirty="0"/>
            <a:t>Semantic Data Model</a:t>
          </a:r>
        </a:p>
      </dgm:t>
    </dgm:pt>
    <dgm:pt modelId="{34B13A35-7D53-468B-B03F-1861A5C2E52E}" type="parTrans" cxnId="{7D535056-DC93-4F78-BB23-5FA613C9E607}">
      <dgm:prSet/>
      <dgm:spPr/>
      <dgm:t>
        <a:bodyPr/>
        <a:lstStyle/>
        <a:p>
          <a:endParaRPr lang="en-US"/>
        </a:p>
      </dgm:t>
    </dgm:pt>
    <dgm:pt modelId="{4688B49E-8871-470C-9E4F-806FEB0CBD6E}" type="sibTrans" cxnId="{7D535056-DC93-4F78-BB23-5FA613C9E607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7A074137-09E6-4017-9DF9-AF3C25E1876A}" srcId="{3FB69B1A-1EB8-459A-9811-0CD9158B5CB6}" destId="{87DDD82C-84C8-4EFB-87D7-191E6F74ED22}" srcOrd="2" destOrd="0" parTransId="{958645A8-2B79-4DA0-9E8C-4646291D21FE}" sibTransId="{A7F14F78-8410-457F-A0AE-DC001525E150}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7D535056-DC93-4F78-BB23-5FA613C9E607}" srcId="{DEC20A41-E729-45BC-91F6-BD8524888715}" destId="{8691186D-E928-4731-9A44-6904760D8D45}" srcOrd="0" destOrd="0" parTransId="{34B13A35-7D53-468B-B03F-1861A5C2E52E}" sibTransId="{4688B49E-8871-470C-9E4F-806FEB0CBD6E}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02C059BF-6121-4A09-AD16-2A28BE8E6093}" srcId="{DEC20A41-E729-45BC-91F6-BD8524888715}" destId="{A616282C-90A4-409A-98EA-101DB849F474}" srcOrd="1" destOrd="0" parTransId="{6AE3F61C-C70D-4295-B157-A5D2E96632F2}" sibTransId="{48653AFB-B8F4-492F-B613-40D25F635686}"/>
    <dgm:cxn modelId="{01EA7FC3-42F3-4103-BD3A-6DE4CC3DB10F}" type="presOf" srcId="{6A8F36AB-C7C8-4480-B222-C1E12745DF71}" destId="{8314754B-B484-422F-94C2-91B11F3A1BA0}" srcOrd="0" destOrd="2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833E7474-68CA-44F3-AC26-F16F170974DD}" srcId="{DEC20A41-E729-45BC-91F6-BD8524888715}" destId="{6A8F36AB-C7C8-4480-B222-C1E12745DF71}" srcOrd="2" destOrd="0" parTransId="{4CAA01FE-2F0B-4EC0-B24B-314088684A3E}" sibTransId="{1CE1E420-CEE0-43F8-95AD-41963FF9F40F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554C56C-8D50-487E-BC75-A7BB0897136E}" type="presOf" srcId="{8691186D-E928-4731-9A44-6904760D8D45}" destId="{8314754B-B484-422F-94C2-91B11F3A1BA0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E9A234E4-3157-45D3-92A2-6728ECEDDCC4}" type="presOf" srcId="{A616282C-90A4-409A-98EA-101DB849F474}" destId="{8314754B-B484-422F-94C2-91B11F3A1BA0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8CD0ECCA-B1F8-48F6-AF53-0778D87A8184}" type="presOf" srcId="{87DDD82C-84C8-4EFB-87D7-191E6F74ED22}" destId="{144CD34C-2D61-4859-9491-D0D168726D62}" srcOrd="0" destOrd="2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/>
            <a:t>The 1st International ModelWriter Workshop in Izmir, Turkey</a:t>
          </a:r>
          <a:r>
            <a:rPr lang="tr-TR" b="1" i="0" dirty="0"/>
            <a:t> (</a:t>
          </a:r>
          <a:r>
            <a:rPr lang="en-US" b="1" i="0" dirty="0"/>
            <a:t>Jan 15-17, 2015</a:t>
          </a:r>
          <a:r>
            <a:rPr lang="tr-TR" b="1" i="0" dirty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/>
            <a:t>The 2nd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Apr 30, 2015</a:t>
          </a:r>
          <a:r>
            <a:rPr lang="tr-TR" b="1" i="0" dirty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/>
            <a:t>The 3rd International ModelWriter Workshop in Toulouse, France</a:t>
          </a:r>
          <a:r>
            <a:rPr lang="tr-TR" b="1" i="0" dirty="0"/>
            <a:t> (</a:t>
          </a:r>
          <a:r>
            <a:rPr lang="en-US" b="1" i="0" dirty="0"/>
            <a:t>Jun 22-23, 2015</a:t>
          </a:r>
          <a:r>
            <a:rPr lang="tr-TR" b="1" i="0" dirty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/>
            <a:t>The 4th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Sep 23-24, 2015</a:t>
          </a:r>
          <a:r>
            <a:rPr lang="tr-TR" b="1" i="0" dirty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/>
            <a:t>The 1st International </a:t>
          </a:r>
          <a:r>
            <a:rPr lang="tr-TR" b="1" i="0" dirty="0"/>
            <a:t>Eureka </a:t>
          </a:r>
          <a:r>
            <a:rPr lang="en-US" b="1" i="0" dirty="0"/>
            <a:t>Project Exhibition in Berlin, Germany</a:t>
          </a:r>
          <a:r>
            <a:rPr lang="tr-TR" b="1" i="0" dirty="0"/>
            <a:t>  (</a:t>
          </a:r>
          <a:r>
            <a:rPr lang="en-US" b="1" i="0" dirty="0"/>
            <a:t>Mar 10-11,</a:t>
          </a:r>
          <a:r>
            <a:rPr lang="tr-TR" b="1" i="0" dirty="0"/>
            <a:t> </a:t>
          </a:r>
          <a:r>
            <a:rPr lang="en-US" b="1" i="0" dirty="0"/>
            <a:t>2015</a:t>
          </a:r>
          <a:r>
            <a:rPr lang="tr-TR" b="1" i="0" dirty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/>
            <a:t>The 5th International ModelWriter Workshop in Ludwigsburg, Germany</a:t>
          </a:r>
          <a:r>
            <a:rPr lang="tr-TR" b="1" i="0" dirty="0"/>
            <a:t> (</a:t>
          </a:r>
          <a:r>
            <a:rPr lang="en-US" b="1" i="0" dirty="0"/>
            <a:t>Nov 2</a:t>
          </a:r>
          <a:r>
            <a:rPr lang="tr-TR" b="1" i="0" dirty="0"/>
            <a:t>-5</a:t>
          </a:r>
          <a:r>
            <a:rPr lang="en-US" b="1" i="0" dirty="0"/>
            <a:t>, 2015</a:t>
          </a:r>
          <a:r>
            <a:rPr lang="tr-TR" b="1" i="0" dirty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/>
            <a:t>Project</a:t>
          </a:r>
          <a:r>
            <a:rPr lang="tr-TR" dirty="0"/>
            <a:t> </a:t>
          </a:r>
          <a:r>
            <a:rPr lang="tr-TR" b="1" i="0" dirty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</dgm:pt>
  </dgm:ptLst>
  <dgm:cxnLst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25EBE-845E-4833-B485-383247D4E6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6th International ModelWriter Workshop in Paris, France (Feb 15-16, 2016)</a:t>
          </a:r>
          <a:endParaRPr lang="tr-TR" b="1" dirty="0"/>
        </a:p>
      </dgm:t>
    </dgm:pt>
    <dgm:pt modelId="{FE6F9F06-15DC-4D88-869B-FC96BCA4036A}" type="parTrans" cxnId="{7027F175-D355-4349-940A-1EFE1A1B530E}">
      <dgm:prSet/>
      <dgm:spPr/>
      <dgm:t>
        <a:bodyPr/>
        <a:lstStyle/>
        <a:p>
          <a:endParaRPr lang="en-US"/>
        </a:p>
      </dgm:t>
    </dgm:pt>
    <dgm:pt modelId="{C7EA286C-E2B8-4BDE-A558-64D2E49D0B98}" type="sibTrans" cxnId="{7027F175-D355-4349-940A-1EFE1A1B530E}">
      <dgm:prSet/>
      <dgm:spPr/>
      <dgm:t>
        <a:bodyPr/>
        <a:lstStyle/>
        <a:p>
          <a:endParaRPr lang="en-US"/>
        </a:p>
      </dgm:t>
    </dgm:pt>
    <dgm:pt modelId="{FAC329C2-6F4F-4CCA-8AD8-E75D16C12F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ModelWriter Poster Presentation SAT/SMT/AR Summer School 2016</a:t>
          </a:r>
          <a:endParaRPr lang="tr-TR" b="1" dirty="0"/>
        </a:p>
      </dgm:t>
    </dgm:pt>
    <dgm:pt modelId="{C52AC07E-ACE9-4972-8E03-E01077C323C4}" type="parTrans" cxnId="{C96F3233-35EC-4988-A1C7-F4798F767258}">
      <dgm:prSet/>
      <dgm:spPr/>
    </dgm:pt>
    <dgm:pt modelId="{2BAF793D-8465-4249-B679-46D91C60B6E9}" type="sibTrans" cxnId="{C96F3233-35EC-4988-A1C7-F4798F767258}">
      <dgm:prSet/>
      <dgm:spPr/>
    </dgm:pt>
    <dgm:pt modelId="{EE8CEF35-CF38-4019-B93C-DDC21DA9920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Vienna, Austria, on the 15-16 April, 2016</a:t>
          </a:r>
          <a:endParaRPr lang="tr-TR" b="1" dirty="0"/>
        </a:p>
      </dgm:t>
    </dgm:pt>
    <dgm:pt modelId="{91B4662A-EDDD-42C4-8E8C-2134820A7B19}" type="parTrans" cxnId="{FF8B25D2-019C-4C6A-A09E-9A14134A8B22}">
      <dgm:prSet/>
      <dgm:spPr/>
    </dgm:pt>
    <dgm:pt modelId="{D0312358-AC2F-4C54-950F-E38DA30F6CA3}" type="sibTrans" cxnId="{FF8B25D2-019C-4C6A-A09E-9A14134A8B22}">
      <dgm:prSet/>
      <dgm:spPr/>
    </dgm:pt>
    <dgm:pt modelId="{DAC344F1-93FC-4315-837C-A47327750D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(6 June 2016)</a:t>
          </a:r>
          <a:endParaRPr lang="tr-TR" b="1" dirty="0"/>
        </a:p>
      </dgm:t>
    </dgm:pt>
    <dgm:pt modelId="{98F3FA9C-F308-453B-B4E3-DF603FC3C092}" type="parTrans" cxnId="{984D2B8A-E1C5-4473-9944-FE1F7F659B2E}">
      <dgm:prSet/>
      <dgm:spPr/>
    </dgm:pt>
    <dgm:pt modelId="{909FABE0-86D8-4D00-844D-C0EF0526E5C7}" type="sibTrans" cxnId="{984D2B8A-E1C5-4473-9944-FE1F7F659B2E}">
      <dgm:prSet/>
      <dgm:spPr/>
    </dgm:pt>
    <dgm:pt modelId="{794173E7-9D11-44E7-A1D6-990683DBBC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Brainstorming Session</a:t>
          </a:r>
          <a:r>
            <a:rPr lang="en-US" b="1" dirty="0"/>
            <a:t> in Toulouse, France at Airbus (9 June 2016)</a:t>
          </a:r>
          <a:endParaRPr lang="tr-TR" b="1" dirty="0"/>
        </a:p>
      </dgm:t>
    </dgm:pt>
    <dgm:pt modelId="{D230BB20-F1E3-451A-80CB-FA18EFB786EF}" type="parTrans" cxnId="{3B5C31B7-3A92-48FA-BFCD-3C8804144C63}">
      <dgm:prSet/>
      <dgm:spPr/>
    </dgm:pt>
    <dgm:pt modelId="{FA15E8C0-B651-4B1E-99EC-C319592DF1F4}" type="sibTrans" cxnId="{3B5C31B7-3A92-48FA-BFCD-3C8804144C63}">
      <dgm:prSet/>
      <dgm:spPr/>
    </dgm:pt>
    <dgm:pt modelId="{1E9380E2-01F0-4AE2-A451-2EB02A95D73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Coordination Meeting</a:t>
          </a:r>
          <a:r>
            <a:rPr lang="en-US" b="1" dirty="0"/>
            <a:t> in Toulouse, France at Airbus (10 June 2016)</a:t>
          </a:r>
          <a:endParaRPr lang="tr-TR" b="1" dirty="0"/>
        </a:p>
      </dgm:t>
    </dgm:pt>
    <dgm:pt modelId="{B1570079-82B0-4FA9-86A4-E0EB61CBCC04}" type="parTrans" cxnId="{28E29551-5DCD-458B-965A-410B3032EB81}">
      <dgm:prSet/>
      <dgm:spPr/>
    </dgm:pt>
    <dgm:pt modelId="{35B0AE6A-F63E-4F3C-BF61-E1F7C6DFBD03}" type="sibTrans" cxnId="{28E29551-5DCD-458B-965A-410B3032EB81}">
      <dgm:prSet/>
      <dgm:spPr/>
    </dgm:pt>
    <dgm:pt modelId="{CED819DA-6385-4919-9817-80D9DA625F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Participation in International Joint Conference on Automated Reasoning (IJCAR) 2016</a:t>
          </a:r>
          <a:endParaRPr lang="tr-TR" b="1" dirty="0"/>
        </a:p>
      </dgm:t>
    </dgm:pt>
    <dgm:pt modelId="{BA5BE2C6-9C76-4EB9-946E-CA4F97B0C6C8}" type="parTrans" cxnId="{D0DF9DAB-A931-4276-93A6-8F410022A4C2}">
      <dgm:prSet/>
      <dgm:spPr/>
    </dgm:pt>
    <dgm:pt modelId="{2D5BFFFC-6440-4040-850A-0659690B09AE}" type="sibTrans" cxnId="{D0DF9DAB-A931-4276-93A6-8F410022A4C2}">
      <dgm:prSet/>
      <dgm:spPr/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11FF20C4-EC8C-4526-9509-2536569EEAEE}" type="pres">
      <dgm:prSet presAssocID="{CED819DA-6385-4919-9817-80D9DA625FA2}" presName="boxAndChildren" presStyleCnt="0"/>
      <dgm:spPr/>
    </dgm:pt>
    <dgm:pt modelId="{87346DAB-CC66-4C3A-BD9D-9EAB911238E5}" type="pres">
      <dgm:prSet presAssocID="{CED819DA-6385-4919-9817-80D9DA625FA2}" presName="parentTextBox" presStyleLbl="node1" presStyleIdx="0" presStyleCnt="7"/>
      <dgm:spPr/>
    </dgm:pt>
    <dgm:pt modelId="{9FDB3209-571D-4923-9B44-EC9F36AD14A2}" type="pres">
      <dgm:prSet presAssocID="{2BAF793D-8465-4249-B679-46D91C60B6E9}" presName="sp" presStyleCnt="0"/>
      <dgm:spPr/>
    </dgm:pt>
    <dgm:pt modelId="{50267AD9-2D60-4D9F-8AD4-02D9B348D04A}" type="pres">
      <dgm:prSet presAssocID="{FAC329C2-6F4F-4CCA-8AD8-E75D16C12F88}" presName="arrowAndChildren" presStyleCnt="0"/>
      <dgm:spPr/>
    </dgm:pt>
    <dgm:pt modelId="{5615D2BA-52AD-42AB-BED9-C5337D219DE2}" type="pres">
      <dgm:prSet presAssocID="{FAC329C2-6F4F-4CCA-8AD8-E75D16C12F88}" presName="parentTextArrow" presStyleLbl="node1" presStyleIdx="1" presStyleCnt="7"/>
      <dgm:spPr/>
    </dgm:pt>
    <dgm:pt modelId="{C254A63A-D708-4DF5-B19D-179B8FD3AAB3}" type="pres">
      <dgm:prSet presAssocID="{35B0AE6A-F63E-4F3C-BF61-E1F7C6DFBD03}" presName="sp" presStyleCnt="0"/>
      <dgm:spPr/>
    </dgm:pt>
    <dgm:pt modelId="{8B247476-B94B-4837-902A-9ACFCACB4A18}" type="pres">
      <dgm:prSet presAssocID="{1E9380E2-01F0-4AE2-A451-2EB02A95D735}" presName="arrowAndChildren" presStyleCnt="0"/>
      <dgm:spPr/>
    </dgm:pt>
    <dgm:pt modelId="{0C94B217-D0FB-48AC-91BA-778E74C184DF}" type="pres">
      <dgm:prSet presAssocID="{1E9380E2-01F0-4AE2-A451-2EB02A95D735}" presName="parentTextArrow" presStyleLbl="node1" presStyleIdx="2" presStyleCnt="7"/>
      <dgm:spPr/>
    </dgm:pt>
    <dgm:pt modelId="{CC60AE52-1674-4C5A-BD2A-F54FE0E5BB22}" type="pres">
      <dgm:prSet presAssocID="{FA15E8C0-B651-4B1E-99EC-C319592DF1F4}" presName="sp" presStyleCnt="0"/>
      <dgm:spPr/>
    </dgm:pt>
    <dgm:pt modelId="{167176C1-4801-4A8E-B1F2-5E35FFE79D58}" type="pres">
      <dgm:prSet presAssocID="{794173E7-9D11-44E7-A1D6-990683DBBC21}" presName="arrowAndChildren" presStyleCnt="0"/>
      <dgm:spPr/>
    </dgm:pt>
    <dgm:pt modelId="{53FCF5D1-4A95-4908-A5CF-973782EF2D80}" type="pres">
      <dgm:prSet presAssocID="{794173E7-9D11-44E7-A1D6-990683DBBC21}" presName="parentTextArrow" presStyleLbl="node1" presStyleIdx="3" presStyleCnt="7"/>
      <dgm:spPr/>
    </dgm:pt>
    <dgm:pt modelId="{3C3F19AD-EF4F-4BC9-BA01-89ED63B00E6E}" type="pres">
      <dgm:prSet presAssocID="{909FABE0-86D8-4D00-844D-C0EF0526E5C7}" presName="sp" presStyleCnt="0"/>
      <dgm:spPr/>
    </dgm:pt>
    <dgm:pt modelId="{E3EF3B22-33C6-4B99-AD1E-36DF9455AC9A}" type="pres">
      <dgm:prSet presAssocID="{DAC344F1-93FC-4315-837C-A47327750D93}" presName="arrowAndChildren" presStyleCnt="0"/>
      <dgm:spPr/>
    </dgm:pt>
    <dgm:pt modelId="{A96FE346-C888-4DA1-A860-5DADEB1DDCD9}" type="pres">
      <dgm:prSet presAssocID="{DAC344F1-93FC-4315-837C-A47327750D93}" presName="parentTextArrow" presStyleLbl="node1" presStyleIdx="4" presStyleCnt="7"/>
      <dgm:spPr/>
    </dgm:pt>
    <dgm:pt modelId="{BCA2DBCB-96EF-4967-9F67-30EE0A56EAE7}" type="pres">
      <dgm:prSet presAssocID="{D0312358-AC2F-4C54-950F-E38DA30F6CA3}" presName="sp" presStyleCnt="0"/>
      <dgm:spPr/>
    </dgm:pt>
    <dgm:pt modelId="{A982DA3E-04E7-4E86-B573-8AE114A7B703}" type="pres">
      <dgm:prSet presAssocID="{EE8CEF35-CF38-4019-B93C-DDC21DA99206}" presName="arrowAndChildren" presStyleCnt="0"/>
      <dgm:spPr/>
    </dgm:pt>
    <dgm:pt modelId="{75C33706-0AC1-426C-B57E-A67B8BD1569C}" type="pres">
      <dgm:prSet presAssocID="{EE8CEF35-CF38-4019-B93C-DDC21DA99206}" presName="parentTextArrow" presStyleLbl="node1" presStyleIdx="5" presStyleCnt="7"/>
      <dgm:spPr/>
    </dgm:pt>
    <dgm:pt modelId="{A55716E3-3E73-49DF-8350-66ECC9189E28}" type="pres">
      <dgm:prSet presAssocID="{C7EA286C-E2B8-4BDE-A558-64D2E49D0B98}" presName="sp" presStyleCnt="0"/>
      <dgm:spPr/>
    </dgm:pt>
    <dgm:pt modelId="{D1504B71-058C-4DA1-852C-0F192BBFEAAC}" type="pres">
      <dgm:prSet presAssocID="{C8825EBE-845E-4833-B485-383247D4E61E}" presName="arrowAndChildren" presStyleCnt="0"/>
      <dgm:spPr/>
    </dgm:pt>
    <dgm:pt modelId="{D450B4C4-1E3D-40E7-918D-ABBF2D05AD9F}" type="pres">
      <dgm:prSet presAssocID="{C8825EBE-845E-4833-B485-383247D4E61E}" presName="parentTextArrow" presStyleLbl="node1" presStyleIdx="6" presStyleCnt="7"/>
      <dgm:spPr/>
    </dgm:pt>
  </dgm:ptLst>
  <dgm:cxnLst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3058BC60-D97D-4DD1-B137-CB8F7F2BD707}" type="presOf" srcId="{1E9380E2-01F0-4AE2-A451-2EB02A95D735}" destId="{0C94B217-D0FB-48AC-91BA-778E74C184DF}" srcOrd="0" destOrd="0" presId="urn:microsoft.com/office/officeart/2005/8/layout/process4"/>
    <dgm:cxn modelId="{3B5C31B7-3A92-48FA-BFCD-3C8804144C63}" srcId="{B5CCD443-B867-486D-A80B-A038E815DA2F}" destId="{794173E7-9D11-44E7-A1D6-990683DBBC21}" srcOrd="3" destOrd="0" parTransId="{D230BB20-F1E3-451A-80CB-FA18EFB786EF}" sibTransId="{FA15E8C0-B651-4B1E-99EC-C319592DF1F4}"/>
    <dgm:cxn modelId="{984D2B8A-E1C5-4473-9944-FE1F7F659B2E}" srcId="{B5CCD443-B867-486D-A80B-A038E815DA2F}" destId="{DAC344F1-93FC-4315-837C-A47327750D93}" srcOrd="2" destOrd="0" parTransId="{98F3FA9C-F308-453B-B4E3-DF603FC3C092}" sibTransId="{909FABE0-86D8-4D00-844D-C0EF0526E5C7}"/>
    <dgm:cxn modelId="{DC002D01-3FD8-477C-8D12-D62A969413C6}" type="presOf" srcId="{EE8CEF35-CF38-4019-B93C-DDC21DA99206}" destId="{75C33706-0AC1-426C-B57E-A67B8BD1569C}" srcOrd="0" destOrd="0" presId="urn:microsoft.com/office/officeart/2005/8/layout/process4"/>
    <dgm:cxn modelId="{28913A93-6F78-41C0-8AE5-7D1F315BB095}" type="presOf" srcId="{794173E7-9D11-44E7-A1D6-990683DBBC21}" destId="{53FCF5D1-4A95-4908-A5CF-973782EF2D80}" srcOrd="0" destOrd="0" presId="urn:microsoft.com/office/officeart/2005/8/layout/process4"/>
    <dgm:cxn modelId="{7027F175-D355-4349-940A-1EFE1A1B530E}" srcId="{B5CCD443-B867-486D-A80B-A038E815DA2F}" destId="{C8825EBE-845E-4833-B485-383247D4E61E}" srcOrd="0" destOrd="0" parTransId="{FE6F9F06-15DC-4D88-869B-FC96BCA4036A}" sibTransId="{C7EA286C-E2B8-4BDE-A558-64D2E49D0B98}"/>
    <dgm:cxn modelId="{D0DF9DAB-A931-4276-93A6-8F410022A4C2}" srcId="{B5CCD443-B867-486D-A80B-A038E815DA2F}" destId="{CED819DA-6385-4919-9817-80D9DA625FA2}" srcOrd="6" destOrd="0" parTransId="{BA5BE2C6-9C76-4EB9-946E-CA4F97B0C6C8}" sibTransId="{2D5BFFFC-6440-4040-850A-0659690B09AE}"/>
    <dgm:cxn modelId="{C96F3233-35EC-4988-A1C7-F4798F767258}" srcId="{B5CCD443-B867-486D-A80B-A038E815DA2F}" destId="{FAC329C2-6F4F-4CCA-8AD8-E75D16C12F88}" srcOrd="5" destOrd="0" parTransId="{C52AC07E-ACE9-4972-8E03-E01077C323C4}" sibTransId="{2BAF793D-8465-4249-B679-46D91C60B6E9}"/>
    <dgm:cxn modelId="{28E29551-5DCD-458B-965A-410B3032EB81}" srcId="{B5CCD443-B867-486D-A80B-A038E815DA2F}" destId="{1E9380E2-01F0-4AE2-A451-2EB02A95D735}" srcOrd="4" destOrd="0" parTransId="{B1570079-82B0-4FA9-86A4-E0EB61CBCC04}" sibTransId="{35B0AE6A-F63E-4F3C-BF61-E1F7C6DFBD03}"/>
    <dgm:cxn modelId="{12144A6E-1278-471E-95EA-B2056BE27DA4}" type="presOf" srcId="{C8825EBE-845E-4833-B485-383247D4E61E}" destId="{D450B4C4-1E3D-40E7-918D-ABBF2D05AD9F}" srcOrd="0" destOrd="0" presId="urn:microsoft.com/office/officeart/2005/8/layout/process4"/>
    <dgm:cxn modelId="{E9682063-78CA-4881-9A02-4D890E8F4970}" type="presOf" srcId="{FAC329C2-6F4F-4CCA-8AD8-E75D16C12F88}" destId="{5615D2BA-52AD-42AB-BED9-C5337D219DE2}" srcOrd="0" destOrd="0" presId="urn:microsoft.com/office/officeart/2005/8/layout/process4"/>
    <dgm:cxn modelId="{3D1ECA08-C9A7-45B3-B9F6-F8B8807E0AB7}" type="presOf" srcId="{CED819DA-6385-4919-9817-80D9DA625FA2}" destId="{87346DAB-CC66-4C3A-BD9D-9EAB911238E5}" srcOrd="0" destOrd="0" presId="urn:microsoft.com/office/officeart/2005/8/layout/process4"/>
    <dgm:cxn modelId="{FF8B25D2-019C-4C6A-A09E-9A14134A8B22}" srcId="{B5CCD443-B867-486D-A80B-A038E815DA2F}" destId="{EE8CEF35-CF38-4019-B93C-DDC21DA99206}" srcOrd="1" destOrd="0" parTransId="{91B4662A-EDDD-42C4-8E8C-2134820A7B19}" sibTransId="{D0312358-AC2F-4C54-950F-E38DA30F6CA3}"/>
    <dgm:cxn modelId="{A00AB7B5-310D-415F-8479-FB6389B0D668}" type="presOf" srcId="{DAC344F1-93FC-4315-837C-A47327750D93}" destId="{A96FE346-C888-4DA1-A860-5DADEB1DDCD9}" srcOrd="0" destOrd="0" presId="urn:microsoft.com/office/officeart/2005/8/layout/process4"/>
    <dgm:cxn modelId="{C10271AE-80ED-4CD7-B3D0-EA45B41BE658}" type="presParOf" srcId="{C132CC66-7709-49D4-ACAE-B53FD4D62D5F}" destId="{11FF20C4-EC8C-4526-9509-2536569EEAEE}" srcOrd="0" destOrd="0" presId="urn:microsoft.com/office/officeart/2005/8/layout/process4"/>
    <dgm:cxn modelId="{6F26B45F-E31A-4557-9C3B-612971AFFDD2}" type="presParOf" srcId="{11FF20C4-EC8C-4526-9509-2536569EEAEE}" destId="{87346DAB-CC66-4C3A-BD9D-9EAB911238E5}" srcOrd="0" destOrd="0" presId="urn:microsoft.com/office/officeart/2005/8/layout/process4"/>
    <dgm:cxn modelId="{DE624248-4D1A-47E9-9831-C495237B26E0}" type="presParOf" srcId="{C132CC66-7709-49D4-ACAE-B53FD4D62D5F}" destId="{9FDB3209-571D-4923-9B44-EC9F36AD14A2}" srcOrd="1" destOrd="0" presId="urn:microsoft.com/office/officeart/2005/8/layout/process4"/>
    <dgm:cxn modelId="{00C83676-6998-44EE-B184-FEFA05A4723B}" type="presParOf" srcId="{C132CC66-7709-49D4-ACAE-B53FD4D62D5F}" destId="{50267AD9-2D60-4D9F-8AD4-02D9B348D04A}" srcOrd="2" destOrd="0" presId="urn:microsoft.com/office/officeart/2005/8/layout/process4"/>
    <dgm:cxn modelId="{4B26046B-9C09-42CA-9193-072ED0B35AE1}" type="presParOf" srcId="{50267AD9-2D60-4D9F-8AD4-02D9B348D04A}" destId="{5615D2BA-52AD-42AB-BED9-C5337D219DE2}" srcOrd="0" destOrd="0" presId="urn:microsoft.com/office/officeart/2005/8/layout/process4"/>
    <dgm:cxn modelId="{CBDB2F12-28FA-40B1-A41E-EC3A20D70DFA}" type="presParOf" srcId="{C132CC66-7709-49D4-ACAE-B53FD4D62D5F}" destId="{C254A63A-D708-4DF5-B19D-179B8FD3AAB3}" srcOrd="3" destOrd="0" presId="urn:microsoft.com/office/officeart/2005/8/layout/process4"/>
    <dgm:cxn modelId="{F89E957C-003A-4911-8CCE-52C9A5BEC531}" type="presParOf" srcId="{C132CC66-7709-49D4-ACAE-B53FD4D62D5F}" destId="{8B247476-B94B-4837-902A-9ACFCACB4A18}" srcOrd="4" destOrd="0" presId="urn:microsoft.com/office/officeart/2005/8/layout/process4"/>
    <dgm:cxn modelId="{A3908E0E-3A50-4947-B9F1-C4F60CADFB0E}" type="presParOf" srcId="{8B247476-B94B-4837-902A-9ACFCACB4A18}" destId="{0C94B217-D0FB-48AC-91BA-778E74C184DF}" srcOrd="0" destOrd="0" presId="urn:microsoft.com/office/officeart/2005/8/layout/process4"/>
    <dgm:cxn modelId="{6863424D-3A28-4EEA-9C91-091CBAB7E8A7}" type="presParOf" srcId="{C132CC66-7709-49D4-ACAE-B53FD4D62D5F}" destId="{CC60AE52-1674-4C5A-BD2A-F54FE0E5BB22}" srcOrd="5" destOrd="0" presId="urn:microsoft.com/office/officeart/2005/8/layout/process4"/>
    <dgm:cxn modelId="{0C2C4728-B051-4E64-8916-3A246C6FA891}" type="presParOf" srcId="{C132CC66-7709-49D4-ACAE-B53FD4D62D5F}" destId="{167176C1-4801-4A8E-B1F2-5E35FFE79D58}" srcOrd="6" destOrd="0" presId="urn:microsoft.com/office/officeart/2005/8/layout/process4"/>
    <dgm:cxn modelId="{9DDD0D17-523D-4B11-A6B0-9B298247EF85}" type="presParOf" srcId="{167176C1-4801-4A8E-B1F2-5E35FFE79D58}" destId="{53FCF5D1-4A95-4908-A5CF-973782EF2D80}" srcOrd="0" destOrd="0" presId="urn:microsoft.com/office/officeart/2005/8/layout/process4"/>
    <dgm:cxn modelId="{CC699E78-B194-46D4-9E4F-CEFB8ABCCDC2}" type="presParOf" srcId="{C132CC66-7709-49D4-ACAE-B53FD4D62D5F}" destId="{3C3F19AD-EF4F-4BC9-BA01-89ED63B00E6E}" srcOrd="7" destOrd="0" presId="urn:microsoft.com/office/officeart/2005/8/layout/process4"/>
    <dgm:cxn modelId="{5957E982-EE84-4D58-9994-141A4C5C50D6}" type="presParOf" srcId="{C132CC66-7709-49D4-ACAE-B53FD4D62D5F}" destId="{E3EF3B22-33C6-4B99-AD1E-36DF9455AC9A}" srcOrd="8" destOrd="0" presId="urn:microsoft.com/office/officeart/2005/8/layout/process4"/>
    <dgm:cxn modelId="{66C5FCB9-C43D-479B-8F82-B16269483406}" type="presParOf" srcId="{E3EF3B22-33C6-4B99-AD1E-36DF9455AC9A}" destId="{A96FE346-C888-4DA1-A860-5DADEB1DDCD9}" srcOrd="0" destOrd="0" presId="urn:microsoft.com/office/officeart/2005/8/layout/process4"/>
    <dgm:cxn modelId="{160B043A-8955-4FC4-940A-8E92D19F76FA}" type="presParOf" srcId="{C132CC66-7709-49D4-ACAE-B53FD4D62D5F}" destId="{BCA2DBCB-96EF-4967-9F67-30EE0A56EAE7}" srcOrd="9" destOrd="0" presId="urn:microsoft.com/office/officeart/2005/8/layout/process4"/>
    <dgm:cxn modelId="{1CF04735-C602-43DE-9054-F38635103F57}" type="presParOf" srcId="{C132CC66-7709-49D4-ACAE-B53FD4D62D5F}" destId="{A982DA3E-04E7-4E86-B573-8AE114A7B703}" srcOrd="10" destOrd="0" presId="urn:microsoft.com/office/officeart/2005/8/layout/process4"/>
    <dgm:cxn modelId="{42E9DBBD-279D-4CCC-B0E4-A4079E9D9762}" type="presParOf" srcId="{A982DA3E-04E7-4E86-B573-8AE114A7B703}" destId="{75C33706-0AC1-426C-B57E-A67B8BD1569C}" srcOrd="0" destOrd="0" presId="urn:microsoft.com/office/officeart/2005/8/layout/process4"/>
    <dgm:cxn modelId="{F47E5664-528E-4F00-A990-1C4AEB9DAED2}" type="presParOf" srcId="{C132CC66-7709-49D4-ACAE-B53FD4D62D5F}" destId="{A55716E3-3E73-49DF-8350-66ECC9189E28}" srcOrd="11" destOrd="0" presId="urn:microsoft.com/office/officeart/2005/8/layout/process4"/>
    <dgm:cxn modelId="{EAF8A4F3-91A7-4975-9CB9-E24E683ADBC2}" type="presParOf" srcId="{C132CC66-7709-49D4-ACAE-B53FD4D62D5F}" destId="{D1504B71-058C-4DA1-852C-0F192BBFEAAC}" srcOrd="12" destOrd="0" presId="urn:microsoft.com/office/officeart/2005/8/layout/process4"/>
    <dgm:cxn modelId="{DCEFDD15-E5C9-459B-9EB2-2D978109A26F}" type="presParOf" srcId="{D1504B71-058C-4DA1-852C-0F192BBFEAAC}" destId="{D450B4C4-1E3D-40E7-918D-ABBF2D05AD9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4719D-ABEC-4F9C-A33D-6CA1EBFCFFC8}">
      <dgm:prSet/>
      <dgm:spPr/>
      <dgm:t>
        <a:bodyPr/>
        <a:lstStyle/>
        <a:p>
          <a:r>
            <a:rPr lang="en-US" b="1" dirty="0"/>
            <a:t>Verification Technology, Systems &amp; Applications (VTSA) Summer School (Aug 29- Sept 02, 2016)</a:t>
          </a:r>
        </a:p>
      </dgm:t>
    </dgm:pt>
    <dgm:pt modelId="{DDE55D76-2C5C-4DEF-9952-420A7700E972}" type="parTrans" cxnId="{1033DE06-0E7A-45A6-ACD4-3E163B04C1B0}">
      <dgm:prSet/>
      <dgm:spPr/>
      <dgm:t>
        <a:bodyPr/>
        <a:lstStyle/>
        <a:p>
          <a:endParaRPr lang="en-US"/>
        </a:p>
      </dgm:t>
    </dgm:pt>
    <dgm:pt modelId="{6C170C11-3669-4380-9F6F-D4FDCD49E2FB}" type="sibTrans" cxnId="{1033DE06-0E7A-45A6-ACD4-3E163B04C1B0}">
      <dgm:prSet/>
      <dgm:spPr/>
      <dgm:t>
        <a:bodyPr/>
        <a:lstStyle/>
        <a:p>
          <a:endParaRPr lang="en-US"/>
        </a:p>
      </dgm:t>
    </dgm:pt>
    <dgm:pt modelId="{EA64A610-0DF7-42F5-B599-FD60CA4B714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Gdansk, Poland (Sep 13-16, 2016)</a:t>
          </a:r>
          <a:endParaRPr lang="en-US" dirty="0"/>
        </a:p>
      </dgm:t>
    </dgm:pt>
    <dgm:pt modelId="{7E0A1CE2-7743-4DDC-A0DE-36C56EF69285}" type="parTrans" cxnId="{8054EAD8-550D-4D29-A749-180A58E635FA}">
      <dgm:prSet/>
      <dgm:spPr/>
      <dgm:t>
        <a:bodyPr/>
        <a:lstStyle/>
        <a:p>
          <a:endParaRPr lang="en-US"/>
        </a:p>
      </dgm:t>
    </dgm:pt>
    <dgm:pt modelId="{290F8033-03CE-49D7-A7D4-AA4074601598}" type="sibTrans" cxnId="{8054EAD8-550D-4D29-A749-180A58E635FA}">
      <dgm:prSet/>
      <dgm:spPr/>
      <dgm:t>
        <a:bodyPr/>
        <a:lstStyle/>
        <a:p>
          <a:endParaRPr lang="en-US"/>
        </a:p>
      </dgm:t>
    </dgm:pt>
    <dgm:pt modelId="{C96857BD-1632-4102-808D-7579F8FE23BB}">
      <dgm:prSet custT="1"/>
      <dgm:spPr/>
      <dgm:t>
        <a:bodyPr/>
        <a:lstStyle/>
        <a:p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gm:t>
    </dgm:pt>
    <dgm:pt modelId="{7A3E7CE0-D2B8-4415-B519-AF0F88B3AAE3}" type="parTrans" cxnId="{64F3F13A-0075-41FA-BE68-EB52099C02FD}">
      <dgm:prSet/>
      <dgm:spPr/>
      <dgm:t>
        <a:bodyPr/>
        <a:lstStyle/>
        <a:p>
          <a:endParaRPr lang="en-US"/>
        </a:p>
      </dgm:t>
    </dgm:pt>
    <dgm:pt modelId="{4044C42B-4D50-4BA0-9B11-1D67C8ABAAA9}" type="sibTrans" cxnId="{64F3F13A-0075-41FA-BE68-EB52099C02FD}">
      <dgm:prSet/>
      <dgm:spPr/>
      <dgm:t>
        <a:bodyPr/>
        <a:lstStyle/>
        <a:p>
          <a:endParaRPr lang="en-US"/>
        </a:p>
      </dgm:t>
    </dgm:pt>
    <dgm:pt modelId="{D63B95BA-98B0-4773-8D88-F234D4E114A2}">
      <dgm:prSet/>
      <dgm:spPr/>
      <dgm:t>
        <a:bodyPr/>
        <a:lstStyle/>
        <a:p>
          <a:r>
            <a:rPr lang="en-US" b="1" dirty="0"/>
            <a:t>The 8th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(13 June 2016)</a:t>
          </a:r>
          <a:endParaRPr lang="en-US" dirty="0"/>
        </a:p>
      </dgm:t>
    </dgm:pt>
    <dgm:pt modelId="{C6355C34-3C0F-4C2E-AC07-F02487CC91C1}" type="parTrans" cxnId="{49209844-088F-492C-B05B-E744ED7CC6B0}">
      <dgm:prSet/>
      <dgm:spPr/>
      <dgm:t>
        <a:bodyPr/>
        <a:lstStyle/>
        <a:p>
          <a:endParaRPr lang="en-US"/>
        </a:p>
      </dgm:t>
    </dgm:pt>
    <dgm:pt modelId="{2B9BE258-8C2C-4FBC-99BF-0417E821906B}" type="sibTrans" cxnId="{49209844-088F-492C-B05B-E744ED7CC6B0}">
      <dgm:prSet/>
      <dgm:spPr/>
      <dgm:t>
        <a:bodyPr/>
        <a:lstStyle/>
        <a:p>
          <a:endParaRPr lang="en-US"/>
        </a:p>
      </dgm:t>
    </dgm:pt>
    <dgm:pt modelId="{6D0D002A-EB92-447D-88BA-AF4B8A2D4C3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Malaga, Spain (Nov 24-25, 2016)</a:t>
          </a:r>
          <a:endParaRPr lang="en-US" dirty="0"/>
        </a:p>
      </dgm:t>
    </dgm:pt>
    <dgm:pt modelId="{06ECECDD-AC3F-4886-8CC3-2994B4A2A78E}" type="parTrans" cxnId="{E06ED7EB-3C43-4248-90AC-F0917018CE4A}">
      <dgm:prSet/>
      <dgm:spPr/>
      <dgm:t>
        <a:bodyPr/>
        <a:lstStyle/>
        <a:p>
          <a:endParaRPr lang="en-US"/>
        </a:p>
      </dgm:t>
    </dgm:pt>
    <dgm:pt modelId="{5F5BC51C-CC6D-4F31-986E-ECA1AE6BF404}" type="sibTrans" cxnId="{E06ED7EB-3C43-4248-90AC-F0917018CE4A}">
      <dgm:prSet/>
      <dgm:spPr/>
      <dgm:t>
        <a:bodyPr/>
        <a:lstStyle/>
        <a:p>
          <a:endParaRPr lang="en-US"/>
        </a:p>
      </dgm:t>
    </dgm:pt>
    <dgm:pt modelId="{550A0700-73B6-4EF1-881D-5C15E05E4A72}">
      <dgm:prSet custT="1"/>
      <dgm:spPr/>
      <dgm:t>
        <a:bodyPr/>
        <a:lstStyle/>
        <a:p>
          <a:r>
            <a:rPr lang="en-US" sz="1600" b="1" kern="1200" dirty="0"/>
            <a:t>Participation in Workshop on Software Correctness and Reliability (Oct 7-8 2016)</a:t>
          </a:r>
        </a:p>
      </dgm:t>
    </dgm:pt>
    <dgm:pt modelId="{637B93C6-1353-412C-8905-3D11FC505188}" type="parTrans" cxnId="{F6D68B52-D78F-43F2-86D4-7AA6D134ACE4}">
      <dgm:prSet/>
      <dgm:spPr/>
      <dgm:t>
        <a:bodyPr/>
        <a:lstStyle/>
        <a:p>
          <a:endParaRPr lang="en-US"/>
        </a:p>
      </dgm:t>
    </dgm:pt>
    <dgm:pt modelId="{FD4F1A0B-D0BA-4C51-B16B-227989CAF01A}" type="sibTrans" cxnId="{F6D68B52-D78F-43F2-86D4-7AA6D134ACE4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5FDAC22D-F527-47C4-ACA7-A7CDB7AF8FC2}" type="pres">
      <dgm:prSet presAssocID="{6D0D002A-EB92-447D-88BA-AF4B8A2D4C38}" presName="boxAndChildren" presStyleCnt="0"/>
      <dgm:spPr/>
    </dgm:pt>
    <dgm:pt modelId="{4CFC84AD-B74A-4039-9AD1-38A7253AC633}" type="pres">
      <dgm:prSet presAssocID="{6D0D002A-EB92-447D-88BA-AF4B8A2D4C38}" presName="parentTextBox" presStyleLbl="node1" presStyleIdx="0" presStyleCnt="6"/>
      <dgm:spPr/>
    </dgm:pt>
    <dgm:pt modelId="{DA9C8BBB-0CF3-42B2-8171-DE04BE353E6D}" type="pres">
      <dgm:prSet presAssocID="{2B9BE258-8C2C-4FBC-99BF-0417E821906B}" presName="sp" presStyleCnt="0"/>
      <dgm:spPr/>
    </dgm:pt>
    <dgm:pt modelId="{33FCB25F-A4B9-4217-A42A-BE05D9C1DE62}" type="pres">
      <dgm:prSet presAssocID="{D63B95BA-98B0-4773-8D88-F234D4E114A2}" presName="arrowAndChildren" presStyleCnt="0"/>
      <dgm:spPr/>
    </dgm:pt>
    <dgm:pt modelId="{9D60DCCD-6C82-4CD0-8B38-EE4AFA77F324}" type="pres">
      <dgm:prSet presAssocID="{D63B95BA-98B0-4773-8D88-F234D4E114A2}" presName="parentTextArrow" presStyleLbl="node1" presStyleIdx="1" presStyleCnt="6"/>
      <dgm:spPr/>
    </dgm:pt>
    <dgm:pt modelId="{F3395E81-9D90-4537-81B8-DD643890FF70}" type="pres">
      <dgm:prSet presAssocID="{FD4F1A0B-D0BA-4C51-B16B-227989CAF01A}" presName="sp" presStyleCnt="0"/>
      <dgm:spPr/>
    </dgm:pt>
    <dgm:pt modelId="{6D9FDA7A-8D62-4BCC-A533-13762FB76678}" type="pres">
      <dgm:prSet presAssocID="{550A0700-73B6-4EF1-881D-5C15E05E4A72}" presName="arrowAndChildren" presStyleCnt="0"/>
      <dgm:spPr/>
    </dgm:pt>
    <dgm:pt modelId="{ADDC5A7A-48BE-4BDF-B7B9-09433503F703}" type="pres">
      <dgm:prSet presAssocID="{550A0700-73B6-4EF1-881D-5C15E05E4A72}" presName="parentTextArrow" presStyleLbl="node1" presStyleIdx="2" presStyleCnt="6"/>
      <dgm:spPr/>
    </dgm:pt>
    <dgm:pt modelId="{E54D5CA6-3E73-4D06-8A12-5021F9C1A621}" type="pres">
      <dgm:prSet presAssocID="{4044C42B-4D50-4BA0-9B11-1D67C8ABAAA9}" presName="sp" presStyleCnt="0"/>
      <dgm:spPr/>
    </dgm:pt>
    <dgm:pt modelId="{0770319E-AA45-4E1B-B6A7-795F4BDAB327}" type="pres">
      <dgm:prSet presAssocID="{C96857BD-1632-4102-808D-7579F8FE23BB}" presName="arrowAndChildren" presStyleCnt="0"/>
      <dgm:spPr/>
    </dgm:pt>
    <dgm:pt modelId="{DE73AD9C-2705-4033-AD8D-39B80CE10D83}" type="pres">
      <dgm:prSet presAssocID="{C96857BD-1632-4102-808D-7579F8FE23BB}" presName="parentTextArrow" presStyleLbl="node1" presStyleIdx="3" presStyleCnt="6"/>
      <dgm:spPr/>
    </dgm:pt>
    <dgm:pt modelId="{6997454E-3DE1-4BA2-A188-5D352618C18F}" type="pres">
      <dgm:prSet presAssocID="{290F8033-03CE-49D7-A7D4-AA4074601598}" presName="sp" presStyleCnt="0"/>
      <dgm:spPr/>
    </dgm:pt>
    <dgm:pt modelId="{C412BDF3-02B5-4425-88FD-364CC200C24F}" type="pres">
      <dgm:prSet presAssocID="{EA64A610-0DF7-42F5-B599-FD60CA4B7145}" presName="arrowAndChildren" presStyleCnt="0"/>
      <dgm:spPr/>
    </dgm:pt>
    <dgm:pt modelId="{46319333-343D-4AC7-8245-F1F284BFF9E5}" type="pres">
      <dgm:prSet presAssocID="{EA64A610-0DF7-42F5-B599-FD60CA4B7145}" presName="parentTextArrow" presStyleLbl="node1" presStyleIdx="4" presStyleCnt="6"/>
      <dgm:spPr/>
    </dgm:pt>
    <dgm:pt modelId="{E2C11CF1-D037-4A58-B658-01BB6329FF20}" type="pres">
      <dgm:prSet presAssocID="{6C170C11-3669-4380-9F6F-D4FDCD49E2FB}" presName="sp" presStyleCnt="0"/>
      <dgm:spPr/>
    </dgm:pt>
    <dgm:pt modelId="{A299DC5B-C199-4E98-9FC2-ADDA7B3EB6D5}" type="pres">
      <dgm:prSet presAssocID="{EBF4719D-ABEC-4F9C-A33D-6CA1EBFCFFC8}" presName="arrowAndChildren" presStyleCnt="0"/>
      <dgm:spPr/>
    </dgm:pt>
    <dgm:pt modelId="{57011C46-6E2D-4342-8B87-35D07A342AB3}" type="pres">
      <dgm:prSet presAssocID="{EBF4719D-ABEC-4F9C-A33D-6CA1EBFCFFC8}" presName="parentTextArrow" presStyleLbl="node1" presStyleIdx="5" presStyleCnt="6"/>
      <dgm:spPr/>
    </dgm:pt>
  </dgm:ptLst>
  <dgm:cxnLst>
    <dgm:cxn modelId="{E06ED7EB-3C43-4248-90AC-F0917018CE4A}" srcId="{B5CCD443-B867-486D-A80B-A038E815DA2F}" destId="{6D0D002A-EB92-447D-88BA-AF4B8A2D4C38}" srcOrd="5" destOrd="0" parTransId="{06ECECDD-AC3F-4886-8CC3-2994B4A2A78E}" sibTransId="{5F5BC51C-CC6D-4F31-986E-ECA1AE6BF404}"/>
    <dgm:cxn modelId="{8054EAD8-550D-4D29-A749-180A58E635FA}" srcId="{B5CCD443-B867-486D-A80B-A038E815DA2F}" destId="{EA64A610-0DF7-42F5-B599-FD60CA4B7145}" srcOrd="1" destOrd="0" parTransId="{7E0A1CE2-7743-4DDC-A0DE-36C56EF69285}" sibTransId="{290F8033-03CE-49D7-A7D4-AA4074601598}"/>
    <dgm:cxn modelId="{64F3F13A-0075-41FA-BE68-EB52099C02FD}" srcId="{B5CCD443-B867-486D-A80B-A038E815DA2F}" destId="{C96857BD-1632-4102-808D-7579F8FE23BB}" srcOrd="2" destOrd="0" parTransId="{7A3E7CE0-D2B8-4415-B519-AF0F88B3AAE3}" sibTransId="{4044C42B-4D50-4BA0-9B11-1D67C8ABAAA9}"/>
    <dgm:cxn modelId="{B28BF04B-0170-4F09-9E7A-5BFB7336C4BD}" type="presOf" srcId="{C96857BD-1632-4102-808D-7579F8FE23BB}" destId="{DE73AD9C-2705-4033-AD8D-39B80CE10D83}" srcOrd="0" destOrd="0" presId="urn:microsoft.com/office/officeart/2005/8/layout/process4"/>
    <dgm:cxn modelId="{E13A4E42-1108-4400-9A6D-C14C757F84C5}" type="presOf" srcId="{EA64A610-0DF7-42F5-B599-FD60CA4B7145}" destId="{46319333-343D-4AC7-8245-F1F284BFF9E5}" srcOrd="0" destOrd="0" presId="urn:microsoft.com/office/officeart/2005/8/layout/process4"/>
    <dgm:cxn modelId="{F6D68B52-D78F-43F2-86D4-7AA6D134ACE4}" srcId="{B5CCD443-B867-486D-A80B-A038E815DA2F}" destId="{550A0700-73B6-4EF1-881D-5C15E05E4A72}" srcOrd="3" destOrd="0" parTransId="{637B93C6-1353-412C-8905-3D11FC505188}" sibTransId="{FD4F1A0B-D0BA-4C51-B16B-227989CAF01A}"/>
    <dgm:cxn modelId="{100E5FF4-F203-4719-8EC7-93ACC8536EE6}" type="presOf" srcId="{EBF4719D-ABEC-4F9C-A33D-6CA1EBFCFFC8}" destId="{57011C46-6E2D-4342-8B87-35D07A342AB3}" srcOrd="0" destOrd="0" presId="urn:microsoft.com/office/officeart/2005/8/layout/process4"/>
    <dgm:cxn modelId="{1033DE06-0E7A-45A6-ACD4-3E163B04C1B0}" srcId="{B5CCD443-B867-486D-A80B-A038E815DA2F}" destId="{EBF4719D-ABEC-4F9C-A33D-6CA1EBFCFFC8}" srcOrd="0" destOrd="0" parTransId="{DDE55D76-2C5C-4DEF-9952-420A7700E972}" sibTransId="{6C170C11-3669-4380-9F6F-D4FDCD49E2FB}"/>
    <dgm:cxn modelId="{20C282F0-3972-4B26-A080-38C75402D931}" type="presOf" srcId="{D63B95BA-98B0-4773-8D88-F234D4E114A2}" destId="{9D60DCCD-6C82-4CD0-8B38-EE4AFA77F324}" srcOrd="0" destOrd="0" presId="urn:microsoft.com/office/officeart/2005/8/layout/process4"/>
    <dgm:cxn modelId="{BFA2394D-0BD9-4EB7-9E46-4596673ABC10}" type="presOf" srcId="{550A0700-73B6-4EF1-881D-5C15E05E4A72}" destId="{ADDC5A7A-48BE-4BDF-B7B9-09433503F703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F7F07EE5-9716-4D06-9ED0-BD6A3F8B1552}" type="presOf" srcId="{6D0D002A-EB92-447D-88BA-AF4B8A2D4C38}" destId="{4CFC84AD-B74A-4039-9AD1-38A7253AC633}" srcOrd="0" destOrd="0" presId="urn:microsoft.com/office/officeart/2005/8/layout/process4"/>
    <dgm:cxn modelId="{49209844-088F-492C-B05B-E744ED7CC6B0}" srcId="{B5CCD443-B867-486D-A80B-A038E815DA2F}" destId="{D63B95BA-98B0-4773-8D88-F234D4E114A2}" srcOrd="4" destOrd="0" parTransId="{C6355C34-3C0F-4C2E-AC07-F02487CC91C1}" sibTransId="{2B9BE258-8C2C-4FBC-99BF-0417E821906B}"/>
    <dgm:cxn modelId="{1FE56970-7ECF-4477-929E-55555D051BCF}" type="presParOf" srcId="{C132CC66-7709-49D4-ACAE-B53FD4D62D5F}" destId="{5FDAC22D-F527-47C4-ACA7-A7CDB7AF8FC2}" srcOrd="0" destOrd="0" presId="urn:microsoft.com/office/officeart/2005/8/layout/process4"/>
    <dgm:cxn modelId="{5E541138-0908-4408-991D-DFE01FC85492}" type="presParOf" srcId="{5FDAC22D-F527-47C4-ACA7-A7CDB7AF8FC2}" destId="{4CFC84AD-B74A-4039-9AD1-38A7253AC633}" srcOrd="0" destOrd="0" presId="urn:microsoft.com/office/officeart/2005/8/layout/process4"/>
    <dgm:cxn modelId="{E3181A2D-729A-4E1F-AA1A-306309D9F759}" type="presParOf" srcId="{C132CC66-7709-49D4-ACAE-B53FD4D62D5F}" destId="{DA9C8BBB-0CF3-42B2-8171-DE04BE353E6D}" srcOrd="1" destOrd="0" presId="urn:microsoft.com/office/officeart/2005/8/layout/process4"/>
    <dgm:cxn modelId="{9BBA4AD9-1BB7-4187-9BD0-1B7AEFFDB332}" type="presParOf" srcId="{C132CC66-7709-49D4-ACAE-B53FD4D62D5F}" destId="{33FCB25F-A4B9-4217-A42A-BE05D9C1DE62}" srcOrd="2" destOrd="0" presId="urn:microsoft.com/office/officeart/2005/8/layout/process4"/>
    <dgm:cxn modelId="{290E20E0-F7D4-4923-8F8A-835F765E3B75}" type="presParOf" srcId="{33FCB25F-A4B9-4217-A42A-BE05D9C1DE62}" destId="{9D60DCCD-6C82-4CD0-8B38-EE4AFA77F324}" srcOrd="0" destOrd="0" presId="urn:microsoft.com/office/officeart/2005/8/layout/process4"/>
    <dgm:cxn modelId="{BFCB4D9E-EAD8-434E-A49D-2A70D7033A96}" type="presParOf" srcId="{C132CC66-7709-49D4-ACAE-B53FD4D62D5F}" destId="{F3395E81-9D90-4537-81B8-DD643890FF70}" srcOrd="3" destOrd="0" presId="urn:microsoft.com/office/officeart/2005/8/layout/process4"/>
    <dgm:cxn modelId="{F00FB815-8220-4FFC-B850-694F2B3446BD}" type="presParOf" srcId="{C132CC66-7709-49D4-ACAE-B53FD4D62D5F}" destId="{6D9FDA7A-8D62-4BCC-A533-13762FB76678}" srcOrd="4" destOrd="0" presId="urn:microsoft.com/office/officeart/2005/8/layout/process4"/>
    <dgm:cxn modelId="{74F44C33-DE7D-4A2D-B41B-6649FDFE3D4A}" type="presParOf" srcId="{6D9FDA7A-8D62-4BCC-A533-13762FB76678}" destId="{ADDC5A7A-48BE-4BDF-B7B9-09433503F703}" srcOrd="0" destOrd="0" presId="urn:microsoft.com/office/officeart/2005/8/layout/process4"/>
    <dgm:cxn modelId="{0C818B8D-D251-4710-ABBA-EEF38708243A}" type="presParOf" srcId="{C132CC66-7709-49D4-ACAE-B53FD4D62D5F}" destId="{E54D5CA6-3E73-4D06-8A12-5021F9C1A621}" srcOrd="5" destOrd="0" presId="urn:microsoft.com/office/officeart/2005/8/layout/process4"/>
    <dgm:cxn modelId="{AB3BF531-FE5D-4057-B38A-E1C8C0C2A843}" type="presParOf" srcId="{C132CC66-7709-49D4-ACAE-B53FD4D62D5F}" destId="{0770319E-AA45-4E1B-B6A7-795F4BDAB327}" srcOrd="6" destOrd="0" presId="urn:microsoft.com/office/officeart/2005/8/layout/process4"/>
    <dgm:cxn modelId="{A514497E-BE2D-462C-86D6-EAB5B775E756}" type="presParOf" srcId="{0770319E-AA45-4E1B-B6A7-795F4BDAB327}" destId="{DE73AD9C-2705-4033-AD8D-39B80CE10D83}" srcOrd="0" destOrd="0" presId="urn:microsoft.com/office/officeart/2005/8/layout/process4"/>
    <dgm:cxn modelId="{0DDFF039-A9B9-4197-9AEF-3951AF112865}" type="presParOf" srcId="{C132CC66-7709-49D4-ACAE-B53FD4D62D5F}" destId="{6997454E-3DE1-4BA2-A188-5D352618C18F}" srcOrd="7" destOrd="0" presId="urn:microsoft.com/office/officeart/2005/8/layout/process4"/>
    <dgm:cxn modelId="{733957F0-DB53-4F4E-B064-0E4B1D2D4E65}" type="presParOf" srcId="{C132CC66-7709-49D4-ACAE-B53FD4D62D5F}" destId="{C412BDF3-02B5-4425-88FD-364CC200C24F}" srcOrd="8" destOrd="0" presId="urn:microsoft.com/office/officeart/2005/8/layout/process4"/>
    <dgm:cxn modelId="{8B11CEF7-2586-4590-9E66-D0EC32B98BB4}" type="presParOf" srcId="{C412BDF3-02B5-4425-88FD-364CC200C24F}" destId="{46319333-343D-4AC7-8245-F1F284BFF9E5}" srcOrd="0" destOrd="0" presId="urn:microsoft.com/office/officeart/2005/8/layout/process4"/>
    <dgm:cxn modelId="{18B69391-C0E9-4479-9D3B-BD2A7821DD04}" type="presParOf" srcId="{C132CC66-7709-49D4-ACAE-B53FD4D62D5F}" destId="{E2C11CF1-D037-4A58-B658-01BB6329FF20}" srcOrd="9" destOrd="0" presId="urn:microsoft.com/office/officeart/2005/8/layout/process4"/>
    <dgm:cxn modelId="{39805BE6-9B07-4397-9D11-01E798D5BCCC}" type="presParOf" srcId="{C132CC66-7709-49D4-ACAE-B53FD4D62D5F}" destId="{A299DC5B-C199-4E98-9FC2-ADDA7B3EB6D5}" srcOrd="10" destOrd="0" presId="urn:microsoft.com/office/officeart/2005/8/layout/process4"/>
    <dgm:cxn modelId="{486189AE-4105-4C43-9D3D-4694DEA8525E}" type="presParOf" srcId="{A299DC5B-C199-4E98-9FC2-ADDA7B3EB6D5}" destId="{57011C46-6E2D-4342-8B87-35D07A342A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57095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Seamless Knowledge Capture with ModelWriter</a:t>
          </a:r>
          <a:endParaRPr lang="tr-T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740846" y="3417820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648291"/>
          <a:ext cx="5327357" cy="11315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ModelWriter as integrated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Semantic Parser &amp; Annotator (=</a:t>
          </a:r>
          <a:r>
            <a:rPr lang="tr-TR" sz="1400" b="1" kern="1200" dirty="0"/>
            <a:t> </a:t>
          </a:r>
          <a:r>
            <a:rPr lang="en-US" sz="1400" b="1" kern="1200" dirty="0"/>
            <a:t>“Writer” part)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Modelling and Model Reasoning tools (= “Model” part),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and keeps both views seamlessly synchronized with each other.</a:t>
          </a:r>
        </a:p>
      </dsp:txBody>
      <dsp:txXfrm>
        <a:off x="2211849" y="4681433"/>
        <a:ext cx="5261073" cy="1065257"/>
      </dsp:txXfrm>
    </dsp:sp>
    <dsp:sp modelId="{7DB20512-D77D-426C-A8B0-FF9AA4F0733F}">
      <dsp:nvSpPr>
        <dsp:cNvPr id="0" name=""/>
        <dsp:cNvSpPr/>
      </dsp:nvSpPr>
      <dsp:spPr>
        <a:xfrm>
          <a:off x="2198452" y="1889489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Word Processors</a:t>
          </a:r>
        </a:p>
      </dsp:txBody>
      <dsp:txXfrm>
        <a:off x="2793058" y="2487689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607505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Document-centric</a:t>
          </a:r>
          <a:r>
            <a:rPr lang="tr-TR" sz="1400" b="1" kern="1200" dirty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b="1" kern="1200" dirty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Technical Documents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Natural Language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Requirement</a:t>
          </a:r>
          <a:r>
            <a:rPr lang="tr-TR" sz="1400" b="1" kern="1200" noProof="0" dirty="0"/>
            <a:t>s, </a:t>
          </a:r>
          <a:r>
            <a:rPr lang="en-US" sz="1400" b="1" kern="1200" noProof="0" dirty="0"/>
            <a:t>Specifications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No formal semantics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Program files</a:t>
          </a:r>
        </a:p>
      </dsp:txBody>
      <dsp:txXfrm>
        <a:off x="245689" y="2663420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60045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Modelling Tools</a:t>
          </a:r>
        </a:p>
      </dsp:txBody>
      <dsp:txXfrm rot="-20700000">
        <a:off x="4028896" y="767605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147077"/>
          <a:ext cx="2917419" cy="2062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Model-centric</a:t>
          </a:r>
          <a:r>
            <a:rPr lang="tr-TR" sz="1400" b="1" kern="1200" dirty="0"/>
            <a:t>, </a:t>
          </a:r>
          <a:r>
            <a:rPr lang="en-US" sz="1400" b="1" kern="1200" dirty="0"/>
            <a:t>Structural and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Very Informal ones (mind maps, text tables, spreadsheets)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Formal ones (UML, </a:t>
          </a:r>
          <a:r>
            <a:rPr lang="en-US" sz="1400" b="1" kern="1200" noProof="0" dirty="0" err="1"/>
            <a:t>SysML</a:t>
          </a:r>
          <a:r>
            <a:rPr lang="en-US" sz="1400" b="1" kern="1200" noProof="0" dirty="0"/>
            <a:t>, </a:t>
          </a:r>
          <a:r>
            <a:rPr lang="tr-TR" sz="1400" b="1" kern="1200" noProof="0" dirty="0"/>
            <a:t>EMF, BPMN …</a:t>
          </a:r>
          <a:r>
            <a:rPr lang="en-US" sz="1400" b="1" kern="1200" noProof="0" dirty="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Architectural Design Documents, 3D Design Models …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Abstract Syntax Tree of Programs</a:t>
          </a:r>
        </a:p>
      </dsp:txBody>
      <dsp:txXfrm>
        <a:off x="5694364" y="207477"/>
        <a:ext cx="2796619" cy="1941394"/>
      </dsp:txXfrm>
    </dsp:sp>
    <dsp:sp modelId="{E0A5D0BE-B61D-4E35-86D1-CBBFACE3784E}">
      <dsp:nvSpPr>
        <dsp:cNvPr id="0" name=""/>
        <dsp:cNvSpPr/>
      </dsp:nvSpPr>
      <dsp:spPr>
        <a:xfrm>
          <a:off x="3857438" y="2156040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59559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54178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Ferhat</a:t>
          </a:r>
          <a:r>
            <a:rPr lang="tr-TR" sz="1800" b="1" kern="1200" baseline="0" dirty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MPM4CPS</a:t>
          </a:r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Prof. Hans Vangheluwe (Chair)</a:t>
          </a:r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Ferhat Erata (MC)</a:t>
          </a:r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D</a:t>
          </a:r>
          <a:r>
            <a:rPr lang="en-US" sz="1800" b="1" kern="1200" dirty="0"/>
            <a:t>r. Anne Monceaux (MC)</a:t>
          </a:r>
        </a:p>
      </dsp:txBody>
      <dsp:txXfrm>
        <a:off x="507186" y="2776114"/>
        <a:ext cx="1764055" cy="87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39240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WP2 (LORIA)</a:t>
          </a:r>
          <a:endParaRPr lang="en-US" sz="1700" kern="1200" dirty="0"/>
        </a:p>
      </dsp:txBody>
      <dsp:txXfrm>
        <a:off x="3004" y="39240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28840"/>
          <a:ext cx="1806882" cy="29603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Semantic </a:t>
          </a:r>
          <a:r>
            <a:rPr lang="tr-TR" sz="1700" kern="1200" baseline="0" dirty="0" err="1"/>
            <a:t>Parser</a:t>
          </a:r>
          <a:r>
            <a:rPr lang="en-US" sz="1700" kern="1200" baseline="0" dirty="0"/>
            <a:t> &amp; Annotator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bi-directional transformation between text and formal knowledge (KB) representation</a:t>
          </a:r>
          <a:endParaRPr lang="en-US" sz="1700" kern="1200" dirty="0"/>
        </a:p>
      </dsp:txBody>
      <dsp:txXfrm>
        <a:off x="3004" y="528840"/>
        <a:ext cx="1806882" cy="2960310"/>
      </dsp:txXfrm>
    </dsp:sp>
    <dsp:sp modelId="{7AA22C94-CA25-4AAC-AC57-BB9728510664}">
      <dsp:nvSpPr>
        <dsp:cNvPr id="0" name=""/>
        <dsp:cNvSpPr/>
      </dsp:nvSpPr>
      <dsp:spPr>
        <a:xfrm>
          <a:off x="2062851" y="39240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WP3 (UNIT)</a:t>
          </a:r>
          <a:endParaRPr lang="en-US" sz="1700" kern="1200" dirty="0"/>
        </a:p>
      </dsp:txBody>
      <dsp:txXfrm>
        <a:off x="2062851" y="39240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28840"/>
          <a:ext cx="1806882" cy="2960310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B</a:t>
          </a:r>
          <a:r>
            <a:rPr lang="en-US" sz="1700" kern="1200" baseline="0" dirty="0"/>
            <a:t>i-directional sync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mechanism between KB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 err="1"/>
            <a:t>Configuration</a:t>
          </a:r>
          <a:r>
            <a:rPr lang="tr-TR" sz="1700" kern="1200" dirty="0"/>
            <a:t>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 err="1"/>
            <a:t>Consistency</a:t>
          </a:r>
          <a:r>
            <a:rPr lang="tr-TR" sz="1700" kern="1200" baseline="0" dirty="0"/>
            <a:t> </a:t>
          </a:r>
          <a:r>
            <a:rPr lang="en-US" sz="1700" kern="1200" baseline="0" dirty="0"/>
            <a:t>checking and reasoning support</a:t>
          </a:r>
          <a:endParaRPr lang="en-US" sz="1700" kern="1200" dirty="0"/>
        </a:p>
      </dsp:txBody>
      <dsp:txXfrm>
        <a:off x="2062851" y="528840"/>
        <a:ext cx="1806882" cy="2960310"/>
      </dsp:txXfrm>
    </dsp:sp>
    <dsp:sp modelId="{A99E0AE4-DC1D-4009-9432-07638544E234}">
      <dsp:nvSpPr>
        <dsp:cNvPr id="0" name=""/>
        <dsp:cNvSpPr/>
      </dsp:nvSpPr>
      <dsp:spPr>
        <a:xfrm>
          <a:off x="4122697" y="39240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WP4 (MANTIS)</a:t>
          </a:r>
          <a:endParaRPr lang="en-US" sz="1700" kern="1200" dirty="0"/>
        </a:p>
      </dsp:txBody>
      <dsp:txXfrm>
        <a:off x="4122697" y="39240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28840"/>
          <a:ext cx="1806882" cy="2960310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Semantic Data Model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S</a:t>
          </a:r>
          <a:r>
            <a:rPr lang="en-US" sz="1700" kern="1200" baseline="0" dirty="0" err="1"/>
            <a:t>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 mechanism between texts</a:t>
          </a:r>
          <a:r>
            <a:rPr lang="tr-TR" sz="1700" kern="1200" baseline="0" dirty="0"/>
            <a:t>/models &amp; knowledge base</a:t>
          </a:r>
          <a:endParaRPr lang="en-US" sz="1700" kern="1200" dirty="0"/>
        </a:p>
      </dsp:txBody>
      <dsp:txXfrm>
        <a:off x="4122697" y="528840"/>
        <a:ext cx="1806882" cy="2960310"/>
      </dsp:txXfrm>
    </dsp:sp>
    <dsp:sp modelId="{9AB36AE3-2079-49D4-B421-C8BC2E45012C}">
      <dsp:nvSpPr>
        <dsp:cNvPr id="0" name=""/>
        <dsp:cNvSpPr/>
      </dsp:nvSpPr>
      <dsp:spPr>
        <a:xfrm>
          <a:off x="6182544" y="39240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WP6 (OBEO)</a:t>
          </a:r>
          <a:endParaRPr lang="en-US" sz="1700" kern="1200" dirty="0"/>
        </a:p>
      </dsp:txBody>
      <dsp:txXfrm>
        <a:off x="6182544" y="39240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28840"/>
          <a:ext cx="1806882" cy="2960310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complete “ModelWriter” tool integrating of all these in a consistent </a:t>
          </a:r>
          <a:r>
            <a:rPr lang="tr-TR" sz="1700" kern="1200" dirty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User Interfaces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Ergonomics</a:t>
          </a:r>
        </a:p>
      </dsp:txBody>
      <dsp:txXfrm>
        <a:off x="6182544" y="528840"/>
        <a:ext cx="1806882" cy="2960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5th International ModelWriter Workshop in Ludwigsburg, Germany</a:t>
          </a:r>
          <a:r>
            <a:rPr lang="tr-TR" sz="1600" b="1" i="0" kern="1200" dirty="0"/>
            <a:t> (</a:t>
          </a:r>
          <a:r>
            <a:rPr lang="en-US" sz="1600" b="1" i="0" kern="1200" dirty="0"/>
            <a:t>Nov 2</a:t>
          </a:r>
          <a:r>
            <a:rPr lang="tr-TR" sz="1600" b="1" i="0" kern="1200" dirty="0"/>
            <a:t>-5</a:t>
          </a:r>
          <a:r>
            <a:rPr lang="en-US" sz="1600" b="1" i="0" kern="1200" dirty="0"/>
            <a:t>, 2015</a:t>
          </a:r>
          <a:r>
            <a:rPr lang="tr-TR" sz="1600" b="1" i="0" kern="1200" dirty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4th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Sep 23-24, 2015</a:t>
          </a:r>
          <a:r>
            <a:rPr lang="tr-TR" sz="1600" b="1" i="0" kern="1200" dirty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3rd International ModelWriter Workshop in Toulouse, France</a:t>
          </a:r>
          <a:r>
            <a:rPr lang="tr-TR" sz="1600" b="1" i="0" kern="1200" dirty="0"/>
            <a:t> (</a:t>
          </a:r>
          <a:r>
            <a:rPr lang="en-US" sz="1600" b="1" i="0" kern="1200" dirty="0"/>
            <a:t>Jun 22-23, 2015</a:t>
          </a:r>
          <a:r>
            <a:rPr lang="tr-TR" sz="1600" b="1" i="0" kern="1200" dirty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2nd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Apr 30, 2015</a:t>
          </a:r>
          <a:r>
            <a:rPr lang="tr-TR" sz="1600" b="1" i="0" kern="1200" dirty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</a:t>
          </a:r>
          <a:r>
            <a:rPr lang="tr-TR" sz="1600" b="1" i="0" kern="1200" dirty="0"/>
            <a:t>Eureka </a:t>
          </a:r>
          <a:r>
            <a:rPr lang="en-US" sz="1600" b="1" i="0" kern="1200" dirty="0"/>
            <a:t>Project Exhibition in Berlin, Germany</a:t>
          </a:r>
          <a:r>
            <a:rPr lang="tr-TR" sz="1600" b="1" i="0" kern="1200" dirty="0"/>
            <a:t>  (</a:t>
          </a:r>
          <a:r>
            <a:rPr lang="en-US" sz="1600" b="1" i="0" kern="1200" dirty="0"/>
            <a:t>Mar 10-11,</a:t>
          </a:r>
          <a:r>
            <a:rPr lang="tr-TR" sz="1600" b="1" i="0" kern="1200" dirty="0"/>
            <a:t> </a:t>
          </a:r>
          <a:r>
            <a:rPr lang="en-US" sz="1600" b="1" i="0" kern="1200" dirty="0"/>
            <a:t>2015</a:t>
          </a:r>
          <a:r>
            <a:rPr lang="tr-TR" sz="1600" b="1" i="0" kern="1200" dirty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ModelWriter Workshop in Izmir, Turkey</a:t>
          </a:r>
          <a:r>
            <a:rPr lang="tr-TR" sz="1600" b="1" i="0" kern="1200" dirty="0"/>
            <a:t> (</a:t>
          </a:r>
          <a:r>
            <a:rPr lang="en-US" sz="1600" b="1" i="0" kern="1200" dirty="0"/>
            <a:t>Jan 15-17, 2015</a:t>
          </a:r>
          <a:r>
            <a:rPr lang="tr-TR" sz="1600" b="1" i="0" kern="1200" dirty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i="0" kern="1200" dirty="0"/>
            <a:t>Project</a:t>
          </a:r>
          <a:r>
            <a:rPr lang="tr-TR" sz="1600" kern="1200" dirty="0"/>
            <a:t> </a:t>
          </a:r>
          <a:r>
            <a:rPr lang="tr-TR" sz="1600" b="1" i="0" kern="1200" dirty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6DAB-CC66-4C3A-BD9D-9EAB911238E5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Participation in International Joint Conference on Automated Reasoning (IJCAR) 2016</a:t>
          </a:r>
          <a:endParaRPr lang="tr-TR" sz="1600" b="1" kern="1200" dirty="0"/>
        </a:p>
      </dsp:txBody>
      <dsp:txXfrm>
        <a:off x="0" y="4673049"/>
        <a:ext cx="8394898" cy="511369"/>
      </dsp:txXfrm>
    </dsp:sp>
    <dsp:sp modelId="{5615D2BA-52AD-42AB-BED9-C5337D219DE2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ModelWriter Poster Presentation SAT/SMT/AR Summer School 2016</a:t>
          </a:r>
          <a:endParaRPr lang="tr-TR" sz="1600" b="1" kern="1200" dirty="0"/>
        </a:p>
      </dsp:txBody>
      <dsp:txXfrm rot="10800000">
        <a:off x="0" y="3894234"/>
        <a:ext cx="8394898" cy="511035"/>
      </dsp:txXfrm>
    </dsp:sp>
    <dsp:sp modelId="{0C94B217-D0FB-48AC-91BA-778E74C184DF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Coordination Meeting</a:t>
          </a:r>
          <a:r>
            <a:rPr lang="en-US" sz="1600" b="1" kern="1200" dirty="0"/>
            <a:t> in Toulouse, France at Airbus (10 June 2016)</a:t>
          </a:r>
          <a:endParaRPr lang="tr-TR" sz="1600" b="1" kern="1200" dirty="0"/>
        </a:p>
      </dsp:txBody>
      <dsp:txXfrm rot="10800000">
        <a:off x="0" y="3115418"/>
        <a:ext cx="8394898" cy="511035"/>
      </dsp:txXfrm>
    </dsp:sp>
    <dsp:sp modelId="{53FCF5D1-4A95-4908-A5CF-973782EF2D80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Brainstorming Session</a:t>
          </a:r>
          <a:r>
            <a:rPr lang="en-US" sz="1600" b="1" kern="1200" dirty="0"/>
            <a:t> in Toulouse, France at Airbus (9 June 2016)</a:t>
          </a:r>
          <a:endParaRPr lang="tr-TR" sz="1600" b="1" kern="1200" dirty="0"/>
        </a:p>
      </dsp:txBody>
      <dsp:txXfrm rot="10800000">
        <a:off x="0" y="2336603"/>
        <a:ext cx="8394898" cy="511035"/>
      </dsp:txXfrm>
    </dsp:sp>
    <dsp:sp modelId="{A96FE346-C888-4DA1-A860-5DADEB1DDCD9}">
      <dsp:nvSpPr>
        <dsp:cNvPr id="0" name=""/>
        <dsp:cNvSpPr/>
      </dsp:nvSpPr>
      <dsp:spPr>
        <a:xfrm rot="10800000">
          <a:off x="0" y="155778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(6 June 2016)</a:t>
          </a:r>
          <a:endParaRPr lang="tr-TR" sz="1600" b="1" kern="1200" dirty="0"/>
        </a:p>
      </dsp:txBody>
      <dsp:txXfrm rot="10800000">
        <a:off x="0" y="1557787"/>
        <a:ext cx="8394898" cy="511035"/>
      </dsp:txXfrm>
    </dsp:sp>
    <dsp:sp modelId="{75C33706-0AC1-426C-B57E-A67B8BD1569C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Vienna, Austria, on the 15-16 April, 2016</a:t>
          </a:r>
          <a:endParaRPr lang="tr-TR" sz="1600" b="1" kern="1200" dirty="0"/>
        </a:p>
      </dsp:txBody>
      <dsp:txXfrm rot="10800000">
        <a:off x="0" y="778972"/>
        <a:ext cx="8394898" cy="511035"/>
      </dsp:txXfrm>
    </dsp:sp>
    <dsp:sp modelId="{D450B4C4-1E3D-40E7-918D-ABBF2D05AD9F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6th International ModelWriter Workshop in Paris, France (Feb 15-16, 2016)</a:t>
          </a:r>
          <a:endParaRPr lang="tr-TR" sz="1600" b="1" kern="1200" dirty="0"/>
        </a:p>
      </dsp:txBody>
      <dsp:txXfrm rot="10800000">
        <a:off x="0" y="156"/>
        <a:ext cx="8394898" cy="5110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84AD-B74A-4039-9AD1-38A7253AC633}">
      <dsp:nvSpPr>
        <dsp:cNvPr id="0" name=""/>
        <dsp:cNvSpPr/>
      </dsp:nvSpPr>
      <dsp:spPr>
        <a:xfrm>
          <a:off x="0" y="4580884"/>
          <a:ext cx="8394898" cy="601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Malaga, Spain (Nov 24-25, 2016)</a:t>
          </a:r>
          <a:endParaRPr lang="en-US" sz="1600" kern="1200" dirty="0"/>
        </a:p>
      </dsp:txBody>
      <dsp:txXfrm>
        <a:off x="0" y="4580884"/>
        <a:ext cx="8394898" cy="601238"/>
      </dsp:txXfrm>
    </dsp:sp>
    <dsp:sp modelId="{9D60DCCD-6C82-4CD0-8B38-EE4AFA77F324}">
      <dsp:nvSpPr>
        <dsp:cNvPr id="0" name=""/>
        <dsp:cNvSpPr/>
      </dsp:nvSpPr>
      <dsp:spPr>
        <a:xfrm rot="10800000">
          <a:off x="0" y="3665198"/>
          <a:ext cx="8394898" cy="924705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8th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(13 June 2016)</a:t>
          </a:r>
          <a:endParaRPr lang="en-US" sz="1600" kern="1200" dirty="0"/>
        </a:p>
      </dsp:txBody>
      <dsp:txXfrm rot="10800000">
        <a:off x="0" y="3665198"/>
        <a:ext cx="8394898" cy="600846"/>
      </dsp:txXfrm>
    </dsp:sp>
    <dsp:sp modelId="{ADDC5A7A-48BE-4BDF-B7B9-09433503F703}">
      <dsp:nvSpPr>
        <dsp:cNvPr id="0" name=""/>
        <dsp:cNvSpPr/>
      </dsp:nvSpPr>
      <dsp:spPr>
        <a:xfrm rot="10800000">
          <a:off x="0" y="2749511"/>
          <a:ext cx="8394898" cy="924705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Participation in Workshop on Software Correctness and Reliability (Oct 7-8 2016)</a:t>
          </a:r>
        </a:p>
      </dsp:txBody>
      <dsp:txXfrm rot="10800000">
        <a:off x="0" y="2749511"/>
        <a:ext cx="8394898" cy="600846"/>
      </dsp:txXfrm>
    </dsp:sp>
    <dsp:sp modelId="{DE73AD9C-2705-4033-AD8D-39B80CE10D83}">
      <dsp:nvSpPr>
        <dsp:cNvPr id="0" name=""/>
        <dsp:cNvSpPr/>
      </dsp:nvSpPr>
      <dsp:spPr>
        <a:xfrm rot="10800000">
          <a:off x="0" y="1833825"/>
          <a:ext cx="8394898" cy="924705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sp:txBody>
      <dsp:txXfrm rot="10800000">
        <a:off x="0" y="1833825"/>
        <a:ext cx="8394898" cy="600846"/>
      </dsp:txXfrm>
    </dsp:sp>
    <dsp:sp modelId="{46319333-343D-4AC7-8245-F1F284BFF9E5}">
      <dsp:nvSpPr>
        <dsp:cNvPr id="0" name=""/>
        <dsp:cNvSpPr/>
      </dsp:nvSpPr>
      <dsp:spPr>
        <a:xfrm rot="10800000">
          <a:off x="0" y="918138"/>
          <a:ext cx="8394898" cy="924705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Gdansk, Poland (Sep 13-16, 2016)</a:t>
          </a:r>
          <a:endParaRPr lang="en-US" sz="1600" kern="1200" dirty="0"/>
        </a:p>
      </dsp:txBody>
      <dsp:txXfrm rot="10800000">
        <a:off x="0" y="918138"/>
        <a:ext cx="8394898" cy="600846"/>
      </dsp:txXfrm>
    </dsp:sp>
    <dsp:sp modelId="{57011C46-6E2D-4342-8B87-35D07A342AB3}">
      <dsp:nvSpPr>
        <dsp:cNvPr id="0" name=""/>
        <dsp:cNvSpPr/>
      </dsp:nvSpPr>
      <dsp:spPr>
        <a:xfrm rot="10800000">
          <a:off x="0" y="2452"/>
          <a:ext cx="8394898" cy="924705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Verification Technology, Systems &amp; Applications (VTSA) Summer School (Aug 29- Sept 02, 2016)</a:t>
          </a:r>
        </a:p>
      </dsp:txBody>
      <dsp:txXfrm rot="10800000">
        <a:off x="0" y="2452"/>
        <a:ext cx="8394898" cy="600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this Figure, you will see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ModeWriter’s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industrialization triangle.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ModelWriter is an Open-Source Software Platform and partners positioned around them.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aseline="0" dirty="0"/>
              <a:t>We transfer the knowledge in university to industry </a:t>
            </a:r>
            <a:r>
              <a:rPr lang="tr-TR" baseline="0" dirty="0" err="1"/>
              <a:t>which</a:t>
            </a:r>
            <a:r>
              <a:rPr lang="tr-TR" baseline="0" dirty="0"/>
              <a:t> </a:t>
            </a:r>
            <a:r>
              <a:rPr lang="tr-TR" baseline="0" dirty="0" err="1"/>
              <a:t>they</a:t>
            </a:r>
            <a:r>
              <a:rPr lang="tr-TR" baseline="0" dirty="0"/>
              <a:t> </a:t>
            </a:r>
            <a:r>
              <a:rPr lang="tr-TR" baseline="0" dirty="0" err="1"/>
              <a:t>develope</a:t>
            </a:r>
            <a:r>
              <a:rPr lang="tr-TR" baseline="0" dirty="0"/>
              <a:t> </a:t>
            </a:r>
            <a:r>
              <a:rPr lang="tr-TR" baseline="0" dirty="0" err="1"/>
              <a:t>theory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tr-TR" baseline="0" dirty="0"/>
              <a:t> </a:t>
            </a:r>
            <a:r>
              <a:rPr lang="tr-TR" baseline="0" dirty="0" err="1"/>
              <a:t>prototypes</a:t>
            </a:r>
            <a:r>
              <a:rPr lang="tr-TR" baseline="0" dirty="0"/>
              <a:t>.</a:t>
            </a:r>
            <a:endParaRPr lang="en-US" baseline="0" dirty="0"/>
          </a:p>
          <a:p>
            <a:r>
              <a:rPr lang="en-US" baseline="0" dirty="0"/>
              <a:t>by means of combining the expertise of </a:t>
            </a:r>
            <a:r>
              <a:rPr lang="tr-TR" baseline="0" dirty="0" err="1"/>
              <a:t>SMEs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consortium</a:t>
            </a:r>
            <a:r>
              <a:rPr lang="tr-TR" baseline="0" dirty="0"/>
              <a:t> (in </a:t>
            </a:r>
            <a:r>
              <a:rPr lang="tr-TR" baseline="0" dirty="0" err="1"/>
              <a:t>our</a:t>
            </a:r>
            <a:r>
              <a:rPr lang="tr-TR" baseline="0" dirty="0"/>
              <a:t> </a:t>
            </a:r>
            <a:r>
              <a:rPr lang="tr-TR" baseline="0" dirty="0" err="1"/>
              <a:t>case</a:t>
            </a:r>
            <a:r>
              <a:rPr lang="tr-TR" baseline="0" dirty="0"/>
              <a:t>, </a:t>
            </a:r>
            <a:r>
              <a:rPr lang="tr-TR" baseline="0" dirty="0" err="1"/>
              <a:t>eclipse</a:t>
            </a:r>
            <a:r>
              <a:rPr lang="tr-TR" baseline="0" dirty="0"/>
              <a:t>)</a:t>
            </a:r>
            <a:endParaRPr lang="en-US" baseline="0" dirty="0"/>
          </a:p>
          <a:p>
            <a:pPr defTabSz="990478"/>
            <a:r>
              <a:rPr lang="en-US" baseline="0" dirty="0"/>
              <a:t>In this triangle, </a:t>
            </a:r>
            <a:r>
              <a:rPr lang="tr-TR" baseline="0" dirty="0" err="1"/>
              <a:t>Large</a:t>
            </a:r>
            <a:r>
              <a:rPr lang="tr-TR" baseline="0" dirty="0"/>
              <a:t> </a:t>
            </a:r>
            <a:r>
              <a:rPr lang="tr-TR" baseline="0" dirty="0" err="1"/>
              <a:t>Organizations</a:t>
            </a:r>
            <a:r>
              <a:rPr lang="tr-TR" baseline="0" dirty="0"/>
              <a:t> (</a:t>
            </a:r>
            <a:r>
              <a:rPr lang="tr-TR" baseline="0" dirty="0" err="1"/>
              <a:t>most</a:t>
            </a:r>
            <a:r>
              <a:rPr lang="tr-TR" baseline="0" dirty="0"/>
              <a:t> of </a:t>
            </a:r>
            <a:r>
              <a:rPr lang="tr-TR" baseline="0" dirty="0" err="1"/>
              <a:t>their</a:t>
            </a:r>
            <a:r>
              <a:rPr lang="tr-TR" baseline="0" dirty="0"/>
              <a:t> dominant </a:t>
            </a:r>
            <a:r>
              <a:rPr lang="tr-TR" baseline="0" dirty="0" err="1"/>
              <a:t>core</a:t>
            </a:r>
            <a:r>
              <a:rPr lang="tr-TR" baseline="0" dirty="0"/>
              <a:t> </a:t>
            </a:r>
            <a:r>
              <a:rPr lang="tr-TR" baseline="0" dirty="0" err="1"/>
              <a:t>business</a:t>
            </a:r>
            <a:r>
              <a:rPr lang="tr-TR" baseline="0" dirty="0"/>
              <a:t> is not </a:t>
            </a:r>
            <a:r>
              <a:rPr lang="tr-TR" baseline="0" dirty="0" err="1"/>
              <a:t>developing</a:t>
            </a:r>
            <a:r>
              <a:rPr lang="tr-TR" baseline="0" dirty="0"/>
              <a:t> software </a:t>
            </a:r>
            <a:r>
              <a:rPr lang="tr-TR" baseline="0" dirty="0" err="1"/>
              <a:t>related</a:t>
            </a:r>
            <a:r>
              <a:rPr lang="tr-TR" baseline="0" dirty="0"/>
              <a:t> </a:t>
            </a:r>
            <a:r>
              <a:rPr lang="tr-TR" baseline="0" dirty="0" err="1"/>
              <a:t>services</a:t>
            </a:r>
            <a:r>
              <a:rPr lang="tr-TR" baseline="0" dirty="0"/>
              <a:t>) </a:t>
            </a:r>
            <a:r>
              <a:rPr lang="en-US" baseline="0" dirty="0"/>
              <a:t>provides the industrial expertise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en-US" baseline="0" dirty="0"/>
              <a:t> define requirements</a:t>
            </a:r>
            <a:endParaRPr lang="tr-TR" baseline="0" dirty="0"/>
          </a:p>
          <a:p>
            <a:pPr defTabSz="990478"/>
            <a:r>
              <a:rPr lang="tr-TR" baseline="0" dirty="0" err="1"/>
              <a:t>SMEs</a:t>
            </a:r>
            <a:r>
              <a:rPr lang="tr-TR" baseline="0" dirty="0"/>
              <a:t> </a:t>
            </a:r>
            <a:r>
              <a:rPr lang="en-US" baseline="0" dirty="0"/>
              <a:t>commercialize the solutions in the market</a:t>
            </a:r>
            <a:r>
              <a:rPr lang="tr-TR" baseline="0" dirty="0"/>
              <a:t> as </a:t>
            </a:r>
            <a:r>
              <a:rPr lang="tr-TR" baseline="0" dirty="0" err="1"/>
              <a:t>products</a:t>
            </a:r>
            <a:r>
              <a:rPr lang="tr-TR" baseline="0" dirty="0"/>
              <a:t>.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initially positioned on the triangle as shown here.</a:t>
            </a:r>
          </a:p>
          <a:p>
            <a:pPr rtl="0"/>
            <a:endParaRPr lang="tr-TR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245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302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CBD89-94A4-4EFF-8C5D-9A29556B087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618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</a:t>
            </a:r>
            <a:r>
              <a:rPr lang="en-US" dirty="0"/>
              <a:t>the </a:t>
            </a:r>
            <a:r>
              <a:rPr lang="tr-TR" dirty="0" err="1"/>
              <a:t>actual</a:t>
            </a:r>
            <a:r>
              <a:rPr lang="tr-TR" dirty="0"/>
              <a:t> architecture, </a:t>
            </a:r>
            <a:r>
              <a:rPr lang="tr-TR" dirty="0" err="1"/>
              <a:t>there</a:t>
            </a:r>
            <a:r>
              <a:rPr lang="tr-TR" dirty="0"/>
              <a:t> is a </a:t>
            </a:r>
            <a:r>
              <a:rPr lang="tr-TR" dirty="0" err="1"/>
              <a:t>striking</a:t>
            </a:r>
            <a:r>
              <a:rPr lang="tr-TR" dirty="0"/>
              <a:t> </a:t>
            </a:r>
            <a:r>
              <a:rPr lang="tr-TR" dirty="0" err="1"/>
              <a:t>resemblance</a:t>
            </a:r>
            <a:r>
              <a:rPr lang="tr-TR" baseline="0" dirty="0"/>
              <a:t> </a:t>
            </a:r>
            <a:r>
              <a:rPr lang="tr-TR" dirty="0" err="1"/>
              <a:t>between</a:t>
            </a:r>
            <a:r>
              <a:rPr lang="tr-TR" dirty="0"/>
              <a:t> planned and </a:t>
            </a:r>
            <a:r>
              <a:rPr lang="tr-TR" dirty="0" err="1"/>
              <a:t>actual</a:t>
            </a:r>
            <a:r>
              <a:rPr lang="tr-TR" dirty="0"/>
              <a:t> </a:t>
            </a:r>
            <a:r>
              <a:rPr lang="tr-TR" dirty="0" err="1"/>
              <a:t>ones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means</a:t>
            </a:r>
            <a:r>
              <a:rPr lang="tr-TR" baseline="0" dirty="0"/>
              <a:t> </a:t>
            </a:r>
            <a:r>
              <a:rPr lang="tr-TR" baseline="0" dirty="0" err="1"/>
              <a:t>logical</a:t>
            </a:r>
            <a:r>
              <a:rPr lang="tr-TR" baseline="0" dirty="0"/>
              <a:t> </a:t>
            </a:r>
            <a:r>
              <a:rPr lang="tr-TR" baseline="0" dirty="0" err="1"/>
              <a:t>decomposition</a:t>
            </a:r>
            <a:r>
              <a:rPr lang="tr-TR" baseline="0" dirty="0"/>
              <a:t> of </a:t>
            </a:r>
            <a:r>
              <a:rPr lang="tr-TR" baseline="0" dirty="0" err="1"/>
              <a:t>project</a:t>
            </a:r>
            <a:r>
              <a:rPr lang="tr-TR" baseline="0" dirty="0"/>
              <a:t> </a:t>
            </a:r>
            <a:r>
              <a:rPr lang="tr-TR" baseline="0" dirty="0" err="1"/>
              <a:t>based</a:t>
            </a:r>
            <a:r>
              <a:rPr lang="tr-TR" baseline="0" dirty="0"/>
              <a:t> on </a:t>
            </a:r>
            <a:r>
              <a:rPr lang="tr-TR" baseline="0" dirty="0" err="1"/>
              <a:t>fun</a:t>
            </a:r>
            <a:r>
              <a:rPr lang="en-US" baseline="0" dirty="0"/>
              <a:t>c</a:t>
            </a:r>
            <a:r>
              <a:rPr lang="tr-TR" baseline="0" dirty="0" err="1"/>
              <a:t>tions</a:t>
            </a:r>
            <a:r>
              <a:rPr lang="tr-TR" baseline="0" dirty="0"/>
              <a:t> </a:t>
            </a:r>
            <a:r>
              <a:rPr lang="tr-TR" baseline="0" dirty="0" err="1"/>
              <a:t>corresponds</a:t>
            </a:r>
            <a:r>
              <a:rPr lang="tr-TR" baseline="0" dirty="0"/>
              <a:t>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real</a:t>
            </a:r>
            <a:r>
              <a:rPr lang="tr-TR" baseline="0" dirty="0"/>
              <a:t> </a:t>
            </a:r>
            <a:r>
              <a:rPr lang="tr-TR" baseline="0" dirty="0" err="1"/>
              <a:t>architecture</a:t>
            </a:r>
            <a:r>
              <a:rPr lang="tr-TR" baseline="0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9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7747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70179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564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8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withdrawal of Belgian Consortium, we repositioned ourselves to be more effective and efficient.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KocSistem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Hisbim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become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providers. UNIT started a research program.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FordOtosan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joined in the consortium as industrial use case provider.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the number of industrial cases that we’ve focused on to three domain, which are ALM and PLM from aerospace. automotive and military software business.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715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Let</a:t>
            </a:r>
            <a:r>
              <a:rPr lang="tr-TR" dirty="0"/>
              <a:t> me </a:t>
            </a:r>
            <a:r>
              <a:rPr lang="tr-TR" dirty="0" err="1"/>
              <a:t>introduce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en-US" baseline="0" dirty="0"/>
              <a:t> the</a:t>
            </a:r>
            <a:r>
              <a:rPr lang="tr-TR" baseline="0" dirty="0"/>
              <a:t> </a:t>
            </a:r>
            <a:r>
              <a:rPr lang="tr-TR" baseline="0" dirty="0" err="1"/>
              <a:t>three</a:t>
            </a:r>
            <a:r>
              <a:rPr lang="tr-TR" baseline="0" dirty="0"/>
              <a:t> </a:t>
            </a:r>
            <a:r>
              <a:rPr lang="tr-TR" baseline="0" dirty="0" err="1"/>
              <a:t>pillar</a:t>
            </a:r>
            <a:r>
              <a:rPr lang="tr-TR" baseline="0" dirty="0"/>
              <a:t>,</a:t>
            </a:r>
            <a:r>
              <a:rPr lang="en-US" baseline="0" dirty="0"/>
              <a:t> or</a:t>
            </a:r>
            <a:r>
              <a:rPr lang="tr-TR" baseline="0" dirty="0"/>
              <a:t> </a:t>
            </a:r>
            <a:r>
              <a:rPr lang="tr-TR" baseline="0" dirty="0" err="1"/>
              <a:t>motivation</a:t>
            </a:r>
            <a:r>
              <a:rPr lang="tr-TR" baseline="0" dirty="0"/>
              <a:t>, </a:t>
            </a:r>
            <a:r>
              <a:rPr lang="tr-TR" baseline="0" dirty="0" err="1"/>
              <a:t>three</a:t>
            </a:r>
            <a:r>
              <a:rPr lang="tr-TR" baseline="0" dirty="0"/>
              <a:t> main </a:t>
            </a:r>
            <a:r>
              <a:rPr lang="tr-TR" baseline="0" dirty="0" err="1"/>
              <a:t>functionality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project</a:t>
            </a:r>
            <a:r>
              <a:rPr lang="tr-T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209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638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2347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0861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683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567B0-648B-47ED-A227-478BCD3BEFF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3086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068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6142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256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910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7144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832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682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504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053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7586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8875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22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6888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95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44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5577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7317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7029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MPM4CPS MC and WG meeting in Gdansk, Poland, 14-16 September 2016</a:t>
            </a:r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8231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3.jpe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67" y="260648"/>
            <a:ext cx="1870846" cy="5299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83568" y="6356350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395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openxmlformats.org/officeDocument/2006/relationships/image" Target="../media/image38.jpe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9.jpe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1.jpeg"/><Relationship Id="rId9" Type="http://schemas.openxmlformats.org/officeDocument/2006/relationships/diagramLayout" Target="../diagrams/layout2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9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jpeg"/><Relationship Id="rId4" Type="http://schemas.openxmlformats.org/officeDocument/2006/relationships/image" Target="../media/image24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tr-TR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Ferhat Erata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tr-TR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UNIT, ModelWriter Project Leader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Ford Otosan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Design Specifications with Computer Aided Design Data in Product Lifecycle Management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BOM and Design Specifications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2" y="1544509"/>
            <a:ext cx="7885840" cy="42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860032" y="5373216"/>
            <a:ext cx="792088" cy="87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61814" y="62133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“Computer-aided Design Data”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67744" y="5013176"/>
            <a:ext cx="57606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6749" y="5772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“Bill of Material Data”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3" y="14003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5148941" y="107358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“Design Rules”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" y="15527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" y="17051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flipH="1">
            <a:off x="3744582" y="1250450"/>
            <a:ext cx="1331474" cy="4503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9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Havelsan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Integration with Application Lifecycle Management to ensure reliability and consistency in the system under development.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196752"/>
            <a:ext cx="8513672" cy="4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Analysis of Dynamically Configured Traceability Semantics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09086"/>
            <a:ext cx="531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“Traceability Rules to define traceability semantics”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32"/>
            <a:ext cx="8609522" cy="468142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835696" y="1478418"/>
            <a:ext cx="648072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83768" y="5589240"/>
            <a:ext cx="720080" cy="6918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5616" y="628106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“Various Traceability Analysis might be performed”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516216" y="1478418"/>
            <a:ext cx="576064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36332" y="1109086"/>
            <a:ext cx="305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Artefacts or part of artefacts</a:t>
            </a:r>
          </a:p>
        </p:txBody>
      </p:sp>
    </p:spTree>
    <p:extLst>
      <p:ext uri="{BB962C8B-B14F-4D97-AF65-F5344CB8AC3E}">
        <p14:creationId xmlns:p14="http://schemas.microsoft.com/office/powerpoint/2010/main" val="118980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" y="3645024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6" y="397331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within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ITEA3-ASSUME Project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Dr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 Eray Tuzun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Dr. </a:t>
              </a:r>
              <a:r>
                <a:rPr kumimoji="0" lang="tr-TR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Emrah Kınav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AIRBUS SIDP Documentation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21458" y="4228426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Dr. Anne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Monceaux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Dr</a:t>
              </a:r>
              <a:r>
                <a:rPr kumimoji="0" lang="tr-TR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 Geylani Kardaş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66115" y="3642638"/>
            <a:ext cx="2543504" cy="338554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Life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-</a:t>
            </a:r>
            <a:r>
              <a:rPr kumimoji="0" lang="tr-TR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cycle</a:t>
            </a:r>
            <a:r>
              <a:rPr kumimoji="0" lang="tr-T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 Traceability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8" name="Rounded Rectangle 7"/>
          <p:cNvSpPr/>
          <p:nvPr/>
        </p:nvSpPr>
        <p:spPr>
          <a:xfrm>
            <a:off x="517323" y="3138854"/>
            <a:ext cx="1695898" cy="578178"/>
          </a:xfrm>
          <a:prstGeom prst="rect">
            <a:avLst/>
          </a:prstGeom>
          <a:solidFill>
            <a:srgbClr val="C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marR="0" lvl="0" indent="0" algn="ctr" defTabSz="800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Dr</a:t>
            </a:r>
            <a:r>
              <a:rPr kumimoji="0" lang="tr-T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Claire Gardent</a:t>
            </a:r>
          </a:p>
        </p:txBody>
      </p:sp>
      <p:sp>
        <p:nvSpPr>
          <p:cNvPr id="69" name="Straight Connector 3"/>
          <p:cNvSpPr/>
          <p:nvPr/>
        </p:nvSpPr>
        <p:spPr>
          <a:xfrm rot="10061920">
            <a:off x="2394453" y="2646063"/>
            <a:ext cx="826797" cy="602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/>
          <p:nvPr/>
        </p:nvGrpSpPr>
        <p:grpSpPr>
          <a:xfrm>
            <a:off x="143626" y="702532"/>
            <a:ext cx="8892870" cy="3014500"/>
            <a:chOff x="-8893496" y="-243408"/>
            <a:chExt cx="8892870" cy="3014500"/>
          </a:xfrm>
        </p:grpSpPr>
        <p:graphicFrame>
          <p:nvGraphicFramePr>
            <p:cNvPr id="10" name="Diagram 9"/>
            <p:cNvGraphicFramePr/>
            <p:nvPr>
              <p:extLst/>
            </p:nvPr>
          </p:nvGraphicFramePr>
          <p:xfrm>
            <a:off x="-8677312" y="-24340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-8893496" y="499343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Eclipse Mylyn Intent Project Lead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3007" y="1596895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-2888348" y="431048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pic>
          <p:nvPicPr>
            <p:cNvPr id="70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21488" y="1618964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Straight Connector 3"/>
          <p:cNvSpPr/>
          <p:nvPr/>
        </p:nvSpPr>
        <p:spPr>
          <a:xfrm rot="12224496">
            <a:off x="2610726" y="2329694"/>
            <a:ext cx="1360586" cy="24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057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3877703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anose="02020603050405020304" pitchFamily="18" charset="0"/>
              </a:rPr>
              <a:t>University of Antwerp (Grant Holder)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 Research Lab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Multi-Paradigm Modeling, Formalism Transformation,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76" y="5209719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/>
          </p:nvPr>
        </p:nvGraphicFramePr>
        <p:xfrm>
          <a:off x="599421" y="1477403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ular Callout 13"/>
          <p:cNvSpPr/>
          <p:nvPr/>
        </p:nvSpPr>
        <p:spPr bwMode="auto">
          <a:xfrm>
            <a:off x="3150106" y="5209719"/>
            <a:ext cx="3131820" cy="523220"/>
          </a:xfrm>
          <a:prstGeom prst="wedgeRectCallout">
            <a:avLst>
              <a:gd name="adj1" fmla="val 12973"/>
              <a:gd name="adj2" fmla="val -992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IC1404 Cost Action for Multi-Paradigm Modeling for Cyber-physical Systems</a:t>
            </a:r>
          </a:p>
        </p:txBody>
      </p:sp>
      <p:sp>
        <p:nvSpPr>
          <p:cNvPr id="21" name="Rectangular Callout 11"/>
          <p:cNvSpPr/>
          <p:nvPr/>
        </p:nvSpPr>
        <p:spPr bwMode="auto">
          <a:xfrm>
            <a:off x="599421" y="3525342"/>
            <a:ext cx="3024336" cy="338554"/>
          </a:xfrm>
          <a:prstGeom prst="wedgeRectCallout">
            <a:avLst>
              <a:gd name="adj1" fmla="val -12882"/>
              <a:gd name="adj2" fmla="val 899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254691"/>
            <a:ext cx="2268488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1700808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WP1 Industrial Use Cases and</a:t>
            </a:r>
            <a:r>
              <a:rPr kumimoji="0" lang="tr-TR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Requirements</a:t>
            </a:r>
            <a:r>
              <a:rPr kumimoji="0" lang="tr-TR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(AIRBUS)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242" y="5325989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WP5 Project Management (UNIT)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926" y="5877272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WP7 </a:t>
            </a:r>
            <a:r>
              <a:rPr kumimoji="0" lang="en-IE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Standardization, Dissemination and Exploitation </a:t>
            </a:r>
            <a:r>
              <a:rPr kumimoji="0" lang="tr-TR" sz="1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(OBEO)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933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components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27759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814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itchFamily="32" charset="0"/>
              <a:cs typeface="Arial Unicode MS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814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itchFamily="32" charset="0"/>
              <a:cs typeface="Arial Unicode MS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814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6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kumimoji="0" lang="fr-FR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kumimoji="0" lang="fr-FR" sz="1633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0" lang="fr-FR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633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451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451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451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451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089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kumimoji="0" lang="fr-FR" sz="1089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kumimoji="0" lang="fr-FR" sz="1089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fr-FR" sz="1089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kumimoji="0" lang="fr-FR" sz="1089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451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814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1814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814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1814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07526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814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kumimoji="0" lang="en-US" sz="1814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ModelWriter 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Simplified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148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the First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Collaboration Infrastructure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Initial Architectural Design, Indutrial Use Cases, Technical WP discussions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Exploitation: Havelsan’s participation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Consolidated User Requirements &amp; Review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Software Requirements Review &amp; Architecture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Rehearsal &amp; Review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Integration of software components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070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#1)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475578" y="1287532"/>
            <a:ext cx="1077597" cy="2129652"/>
            <a:chOff x="7475578" y="1287532"/>
            <a:chExt cx="1077597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077597" cy="1886765"/>
              <a:chOff x="7475578" y="1287532"/>
              <a:chExt cx="1077597" cy="1886765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</a:rPr>
              <a:t>ModelWriter</a:t>
            </a:r>
            <a:endParaRPr kumimoji="0" lang="en-US" sz="1800" b="0" i="0" u="none" strike="noStrike" kern="0" cap="none" spc="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Industrial Use Cases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Success Stories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Long Term Agreements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New Product &amp; Services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Commercialization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Open Source Software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Standardization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New Standard or Standard Extension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Publications, Open Source Software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006" y="1948356"/>
            <a:ext cx="1062244" cy="1400392"/>
            <a:chOff x="76006" y="1948356"/>
            <a:chExt cx="1062244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1948516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2952159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129682" y="1948356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26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" y="2477366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0211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9"/>
          <p:cNvSpPr/>
          <p:nvPr/>
        </p:nvSpPr>
        <p:spPr bwMode="auto">
          <a:xfrm>
            <a:off x="5940152" y="776599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Product Owner Review Meeting</a:t>
            </a:r>
          </a:p>
        </p:txBody>
      </p:sp>
      <p:sp>
        <p:nvSpPr>
          <p:cNvPr id="5" name="Rectangular Callout 9"/>
          <p:cNvSpPr/>
          <p:nvPr/>
        </p:nvSpPr>
        <p:spPr bwMode="auto">
          <a:xfrm>
            <a:off x="5580113" y="4725144"/>
            <a:ext cx="1656184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Poster Presentation</a:t>
            </a:r>
          </a:p>
        </p:txBody>
      </p:sp>
      <p:sp>
        <p:nvSpPr>
          <p:cNvPr id="6" name="Rectangular Callout 9"/>
          <p:cNvSpPr/>
          <p:nvPr/>
        </p:nvSpPr>
        <p:spPr bwMode="auto">
          <a:xfrm>
            <a:off x="6069149" y="3222848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Future of ModelWriter is discussed</a:t>
            </a:r>
          </a:p>
        </p:txBody>
      </p:sp>
      <p:sp>
        <p:nvSpPr>
          <p:cNvPr id="7" name="Rectangular Callout 9"/>
          <p:cNvSpPr/>
          <p:nvPr/>
        </p:nvSpPr>
        <p:spPr bwMode="auto">
          <a:xfrm>
            <a:off x="236957" y="1720552"/>
            <a:ext cx="5832192" cy="307777"/>
          </a:xfrm>
          <a:prstGeom prst="wedgeRectCallout">
            <a:avLst>
              <a:gd name="adj1" fmla="val 40587"/>
              <a:gd name="adj2" fmla="val 114073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ModelWriter is positioned on the Working Groups of this Cost Action</a:t>
            </a:r>
          </a:p>
        </p:txBody>
      </p:sp>
    </p:spTree>
    <p:extLst>
      <p:ext uri="{BB962C8B-B14F-4D97-AF65-F5344CB8AC3E}">
        <p14:creationId xmlns:p14="http://schemas.microsoft.com/office/powerpoint/2010/main" val="219972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549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finalized and Turkish Partners signed the document.</a:t>
            </a:r>
          </a:p>
          <a:p>
            <a:r>
              <a:rPr lang="en-US" dirty="0"/>
              <a:t>The number of document deliverables are reduced.</a:t>
            </a:r>
          </a:p>
          <a:p>
            <a:r>
              <a:rPr lang="en-US" dirty="0"/>
              <a:t>Ford-Otosan joined in the consortium as a self-founded partner like Havelsan.</a:t>
            </a:r>
          </a:p>
          <a:p>
            <a:r>
              <a:rPr lang="en-US" dirty="0"/>
              <a:t>We focus on the use cases of Large Industrial Partners’ use cases.</a:t>
            </a:r>
          </a:p>
          <a:p>
            <a:r>
              <a:rPr lang="en-US" dirty="0"/>
              <a:t>Preparing a change request for reducing the number of deliverables.</a:t>
            </a:r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49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59761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#2)</a:t>
            </a:r>
            <a:endParaRPr lang="en-US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7561728" y="4585727"/>
            <a:ext cx="914400" cy="1912681"/>
          </a:xfrm>
          <a:prstGeom prst="accentCallout1">
            <a:avLst>
              <a:gd name="adj1" fmla="val 18750"/>
              <a:gd name="adj2" fmla="val -8333"/>
              <a:gd name="adj3" fmla="val 45871"/>
              <a:gd name="adj4" fmla="val -72479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54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87" y="4456457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9" y="5085184"/>
            <a:ext cx="1093977" cy="3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86" y="5929110"/>
            <a:ext cx="555851" cy="569299"/>
          </a:xfrm>
          <a:prstGeom prst="rect">
            <a:avLst/>
          </a:prstGeom>
        </p:spPr>
      </p:pic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" y="1374368"/>
            <a:ext cx="981566" cy="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" y="2348799"/>
            <a:ext cx="1086202" cy="3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Callout 1 (Accent Bar) 19"/>
          <p:cNvSpPr/>
          <p:nvPr/>
        </p:nvSpPr>
        <p:spPr>
          <a:xfrm flipH="1">
            <a:off x="129682" y="1426677"/>
            <a:ext cx="1201958" cy="1960003"/>
          </a:xfrm>
          <a:prstGeom prst="accentCallout1">
            <a:avLst>
              <a:gd name="adj1" fmla="val 18750"/>
              <a:gd name="adj2" fmla="val -8333"/>
              <a:gd name="adj3" fmla="val 96209"/>
              <a:gd name="adj4" fmla="val -7217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Callout 1 (Accent Bar) 5"/>
          <p:cNvSpPr/>
          <p:nvPr/>
        </p:nvSpPr>
        <p:spPr>
          <a:xfrm>
            <a:off x="7451620" y="1599390"/>
            <a:ext cx="914400" cy="1325575"/>
          </a:xfrm>
          <a:prstGeom prst="accentCallout1">
            <a:avLst>
              <a:gd name="adj1" fmla="val 18750"/>
              <a:gd name="adj2" fmla="val -8333"/>
              <a:gd name="adj3" fmla="val 38391"/>
              <a:gd name="adj4" fmla="val -9199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0" y="1925697"/>
            <a:ext cx="1077597" cy="7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20" y="1535969"/>
            <a:ext cx="1116764" cy="52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</a:rPr>
              <a:t>ModelWriter</a:t>
            </a:r>
            <a:endParaRPr kumimoji="0" lang="en-US" sz="1800" b="0" i="0" u="none" strike="noStrike" kern="0" cap="none" spc="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Industrial Use Cases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Success Stories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Long Term Agreements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New Product &amp; Services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Commercialization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Open Source Software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Standardization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New Standard or Standard Extension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Publications, Open Source Software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37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75" y="554221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ord otos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77" y="2673507"/>
            <a:ext cx="1484419" cy="1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" y="2753958"/>
            <a:ext cx="1199149" cy="47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107504" y="3152609"/>
            <a:ext cx="1152128" cy="3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" y="1857966"/>
            <a:ext cx="1213700" cy="3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4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370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ModelWriter 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7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What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fr-FR" sz="4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is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the </a:t>
            </a:r>
            <a:r>
              <a:rPr kumimoji="0" lang="fr-FR" sz="4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problem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?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Airbus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regulation documentation with a design rule repository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73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884" y="1340768"/>
            <a:ext cx="6781800" cy="4000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/>
          <a:lstStyle/>
          <a:p>
            <a:r>
              <a:rPr lang="en-GB" dirty="0"/>
              <a:t>SIDP: System Installation Design Principles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34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Ontology and Rules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Structural_Element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Pclamp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ObjectProperties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subClassOf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Rdfs:label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Skos:prefLabel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AnnotationProperties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1560" y="5603813"/>
            <a:ext cx="5287083" cy="877234"/>
            <a:chOff x="508431" y="5004767"/>
            <a:chExt cx="6182949" cy="967191"/>
          </a:xfrm>
        </p:grpSpPr>
        <p:sp>
          <p:nvSpPr>
            <p:cNvPr id="56" name="TextBox 5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“P-clamp    NSA5516    can be fixed on X with Y”</a:t>
              </a:r>
            </a:p>
          </p:txBody>
        </p:sp>
        <p:sp>
          <p:nvSpPr>
            <p:cNvPr id="58" name="Line Callout 2 (Accent Bar) 57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“Physical component”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“Standard reference”</a:t>
              </a:r>
            </a:p>
          </p:txBody>
        </p:sp>
        <p:sp>
          <p:nvSpPr>
            <p:cNvPr id="65" name="Line Callout 2 (Accent Bar) 64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58194" y="1199074"/>
            <a:ext cx="768621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Objectives: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Manage rules/design principles and improve traceability </a:t>
            </a:r>
            <a:endParaRPr kumimoji="0" lang="tr-TR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Automate identification of design conflicts against rules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78729521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94ccb06-a9bd-44be-8233-5ea8b0721088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2800</TotalTime>
  <Words>1249</Words>
  <Application>Microsoft Office PowerPoint</Application>
  <PresentationFormat>On-screen Show (4:3)</PresentationFormat>
  <Paragraphs>242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Unicode MS</vt:lpstr>
      <vt:lpstr>Calibri</vt:lpstr>
      <vt:lpstr>Gill Sans MT</vt:lpstr>
      <vt:lpstr>Times New Roman</vt:lpstr>
      <vt:lpstr>Wingdings</vt:lpstr>
      <vt:lpstr>ITEA 3 PowerPoint template_small</vt:lpstr>
      <vt:lpstr>1_ITEA 3 PowerPoint template_small</vt:lpstr>
      <vt:lpstr>2 Overview of the Project</vt:lpstr>
      <vt:lpstr>Industrialization Triangle in ModelWriter Open Source Software (year #1)</vt:lpstr>
      <vt:lpstr>Industrialization Triangle in ModelWriter Open Source Software (year #2)</vt:lpstr>
      <vt:lpstr>ModelWriter Today’s Knowledge Capture</vt:lpstr>
      <vt:lpstr>ModelWriter  bi-directional Knowledge Capture tool</vt:lpstr>
      <vt:lpstr>PowerPoint Presentation</vt:lpstr>
      <vt:lpstr>PowerPoint Presentation</vt:lpstr>
      <vt:lpstr>SIDP: System Installation Design Principles</vt:lpstr>
      <vt:lpstr>Component Ontology and Rules</vt:lpstr>
      <vt:lpstr>PowerPoint Presentation</vt:lpstr>
      <vt:lpstr>BOM and Design Specifications</vt:lpstr>
      <vt:lpstr>PowerPoint Presentation</vt:lpstr>
      <vt:lpstr>Automated Analysis of Dynamically Configured Traceability Semantics</vt:lpstr>
      <vt:lpstr>Level of Collaboration within ModelWriter International Collaboration</vt:lpstr>
      <vt:lpstr>Level of Collaboration within ModelWriter International Collaboration</vt:lpstr>
      <vt:lpstr>ModelWriter Work Packages &amp; Technical Innovations</vt:lpstr>
      <vt:lpstr>ModelWriter  Technological components &amp; interactions</vt:lpstr>
      <vt:lpstr>ModelWriter  Simplified Architecture</vt:lpstr>
      <vt:lpstr>ModelWriter Activities in the First Year https://github.com/modelwriter/workshops</vt:lpstr>
      <vt:lpstr>ModelWriter Activities in the Second Year https://github.com/modelwriter/workshops</vt:lpstr>
      <vt:lpstr>ModelWriter Activities in the Second Year https://github.com/modelwriter/workshops</vt:lpstr>
      <vt:lpstr>Other topics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590</cp:revision>
  <dcterms:created xsi:type="dcterms:W3CDTF">2014-11-11T13:03:42Z</dcterms:created>
  <dcterms:modified xsi:type="dcterms:W3CDTF">2016-11-14T21:43:01Z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